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iangdong@smzdm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聊聊mysq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聊聊mysql</a:t>
            </a:r>
          </a:p>
        </p:txBody>
      </p:sp>
      <p:sp>
        <p:nvSpPr>
          <p:cNvPr id="120" name="liangdong@smzdm.com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liangdong@smzdm.com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master-slave - binlo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master-slave - binlog</a:t>
            </a:r>
          </a:p>
        </p:txBody>
      </p:sp>
      <p:sp>
        <p:nvSpPr>
          <p:cNvPr id="257" name="binlog用于记录数据库的修改历史，因此只包含提交的事务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binlog用于记录数据库的修改历史，因此只包含提交的事务。</a:t>
            </a:r>
          </a:p>
          <a:p>
            <a:pPr/>
            <a:r>
              <a:t>binlog是引擎无关的，所以不要和innodb的redo/undo log混淆。</a:t>
            </a:r>
          </a:p>
          <a:p>
            <a:pPr/>
            <a:r>
              <a:t>binlog是以事务为单元保存的，每个事务有唯一GTID标识。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master-slave - binlog格式"/>
          <p:cNvSpPr txBox="1"/>
          <p:nvPr>
            <p:ph type="title"/>
          </p:nvPr>
        </p:nvSpPr>
        <p:spPr>
          <a:xfrm>
            <a:off x="952500" y="254000"/>
            <a:ext cx="11099800" cy="1443200"/>
          </a:xfrm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master-slave - binlog格式</a:t>
            </a:r>
          </a:p>
        </p:txBody>
      </p:sp>
      <p:sp>
        <p:nvSpPr>
          <p:cNvPr id="260" name="binlog meta信息"/>
          <p:cNvSpPr/>
          <p:nvPr/>
        </p:nvSpPr>
        <p:spPr>
          <a:xfrm>
            <a:off x="342899" y="3917517"/>
            <a:ext cx="6540501" cy="63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binlog meta信息</a:t>
            </a:r>
          </a:p>
        </p:txBody>
      </p:sp>
      <p:sp>
        <p:nvSpPr>
          <p:cNvPr id="261" name="gtid event - 1"/>
          <p:cNvSpPr/>
          <p:nvPr/>
        </p:nvSpPr>
        <p:spPr>
          <a:xfrm>
            <a:off x="342900" y="5422900"/>
            <a:ext cx="6540500" cy="635000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gtid event - 1</a:t>
            </a:r>
          </a:p>
        </p:txBody>
      </p:sp>
      <p:sp>
        <p:nvSpPr>
          <p:cNvPr id="262" name="previous_gtid_log_event"/>
          <p:cNvSpPr/>
          <p:nvPr/>
        </p:nvSpPr>
        <p:spPr>
          <a:xfrm>
            <a:off x="342900" y="4696464"/>
            <a:ext cx="6540500" cy="63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previous_gtid_log_event</a:t>
            </a:r>
          </a:p>
        </p:txBody>
      </p:sp>
      <p:sp>
        <p:nvSpPr>
          <p:cNvPr id="263" name="gtid event - 2"/>
          <p:cNvSpPr/>
          <p:nvPr/>
        </p:nvSpPr>
        <p:spPr>
          <a:xfrm>
            <a:off x="342900" y="6159222"/>
            <a:ext cx="6540500" cy="63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gtid event - 2</a:t>
            </a:r>
          </a:p>
        </p:txBody>
      </p:sp>
      <p:sp>
        <p:nvSpPr>
          <p:cNvPr id="264" name="线条"/>
          <p:cNvSpPr/>
          <p:nvPr/>
        </p:nvSpPr>
        <p:spPr>
          <a:xfrm flipV="1">
            <a:off x="3613150" y="6902571"/>
            <a:ext cx="0" cy="837854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gtid event - N"/>
          <p:cNvSpPr/>
          <p:nvPr/>
        </p:nvSpPr>
        <p:spPr>
          <a:xfrm>
            <a:off x="342900" y="7848773"/>
            <a:ext cx="6540500" cy="635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gtid event - N</a:t>
            </a:r>
          </a:p>
        </p:txBody>
      </p:sp>
      <p:sp>
        <p:nvSpPr>
          <p:cNvPr id="266" name="binlog.index"/>
          <p:cNvSpPr/>
          <p:nvPr/>
        </p:nvSpPr>
        <p:spPr>
          <a:xfrm>
            <a:off x="7937500" y="3294369"/>
            <a:ext cx="1270000" cy="873775"/>
          </a:xfrm>
          <a:prstGeom prst="roundRect">
            <a:avLst>
              <a:gd name="adj" fmla="val 21802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binlog.index</a:t>
            </a:r>
          </a:p>
        </p:txBody>
      </p:sp>
      <p:grpSp>
        <p:nvGrpSpPr>
          <p:cNvPr id="269" name="成组"/>
          <p:cNvGrpSpPr/>
          <p:nvPr/>
        </p:nvGrpSpPr>
        <p:grpSpPr>
          <a:xfrm>
            <a:off x="8279206" y="4256922"/>
            <a:ext cx="2516105" cy="4099633"/>
            <a:chOff x="-342900" y="40729"/>
            <a:chExt cx="2516104" cy="4099631"/>
          </a:xfrm>
        </p:grpSpPr>
        <p:sp>
          <p:nvSpPr>
            <p:cNvPr id="267" name="线条"/>
            <p:cNvSpPr/>
            <p:nvPr/>
          </p:nvSpPr>
          <p:spPr>
            <a:xfrm>
              <a:off x="19688" y="40729"/>
              <a:ext cx="2153517" cy="40996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8" name="指向最新binlog"/>
            <p:cNvSpPr txBox="1"/>
            <p:nvPr/>
          </p:nvSpPr>
          <p:spPr>
            <a:xfrm>
              <a:off x="-342900" y="1630475"/>
              <a:ext cx="1423249" cy="914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/>
              </a:lvl1pPr>
            </a:lstStyle>
            <a:p>
              <a:pPr/>
              <a:r>
                <a:t>指向最新binlog</a:t>
              </a:r>
            </a:p>
          </p:txBody>
        </p:sp>
      </p:grpSp>
      <p:grpSp>
        <p:nvGrpSpPr>
          <p:cNvPr id="272" name="成组"/>
          <p:cNvGrpSpPr/>
          <p:nvPr/>
        </p:nvGrpSpPr>
        <p:grpSpPr>
          <a:xfrm>
            <a:off x="10832439" y="2918456"/>
            <a:ext cx="1423722" cy="1249688"/>
            <a:chOff x="0" y="0"/>
            <a:chExt cx="1423720" cy="1249686"/>
          </a:xfrm>
        </p:grpSpPr>
        <p:sp>
          <p:nvSpPr>
            <p:cNvPr id="270" name="binlog.00001"/>
            <p:cNvSpPr/>
            <p:nvPr/>
          </p:nvSpPr>
          <p:spPr>
            <a:xfrm>
              <a:off x="76860" y="375913"/>
              <a:ext cx="1270001" cy="873774"/>
            </a:xfrm>
            <a:prstGeom prst="roundRect">
              <a:avLst>
                <a:gd name="adj" fmla="val 21802"/>
              </a:avLst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binlog.00001</a:t>
              </a:r>
            </a:p>
          </p:txBody>
        </p:sp>
        <p:sp>
          <p:nvSpPr>
            <p:cNvPr id="271" name="gtid区间[0,n1)"/>
            <p:cNvSpPr txBox="1"/>
            <p:nvPr/>
          </p:nvSpPr>
          <p:spPr>
            <a:xfrm>
              <a:off x="-1" y="0"/>
              <a:ext cx="142372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gtid区间[0,n1)</a:t>
              </a:r>
            </a:p>
          </p:txBody>
        </p:sp>
      </p:grpSp>
      <p:grpSp>
        <p:nvGrpSpPr>
          <p:cNvPr id="275" name="成组"/>
          <p:cNvGrpSpPr/>
          <p:nvPr/>
        </p:nvGrpSpPr>
        <p:grpSpPr>
          <a:xfrm>
            <a:off x="10772190" y="4406899"/>
            <a:ext cx="1544219" cy="1214132"/>
            <a:chOff x="0" y="0"/>
            <a:chExt cx="1544218" cy="1214130"/>
          </a:xfrm>
        </p:grpSpPr>
        <p:sp>
          <p:nvSpPr>
            <p:cNvPr id="273" name="binlog.00002"/>
            <p:cNvSpPr/>
            <p:nvPr/>
          </p:nvSpPr>
          <p:spPr>
            <a:xfrm>
              <a:off x="137109" y="340356"/>
              <a:ext cx="1270001" cy="873775"/>
            </a:xfrm>
            <a:prstGeom prst="roundRect">
              <a:avLst>
                <a:gd name="adj" fmla="val 21802"/>
              </a:avLst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binlog.00002</a:t>
              </a:r>
            </a:p>
          </p:txBody>
        </p:sp>
        <p:sp>
          <p:nvSpPr>
            <p:cNvPr id="274" name="gtid区间[n1,n2)"/>
            <p:cNvSpPr txBox="1"/>
            <p:nvPr/>
          </p:nvSpPr>
          <p:spPr>
            <a:xfrm>
              <a:off x="-1" y="0"/>
              <a:ext cx="154422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gtid区间[n1,n2)</a:t>
              </a:r>
            </a:p>
          </p:txBody>
        </p:sp>
      </p:grpSp>
      <p:grpSp>
        <p:nvGrpSpPr>
          <p:cNvPr id="278" name="成组"/>
          <p:cNvGrpSpPr/>
          <p:nvPr/>
        </p:nvGrpSpPr>
        <p:grpSpPr>
          <a:xfrm>
            <a:off x="10772190" y="5763256"/>
            <a:ext cx="1544219" cy="1198888"/>
            <a:chOff x="0" y="0"/>
            <a:chExt cx="1544218" cy="1198886"/>
          </a:xfrm>
        </p:grpSpPr>
        <p:sp>
          <p:nvSpPr>
            <p:cNvPr id="276" name="binlog.00003"/>
            <p:cNvSpPr/>
            <p:nvPr/>
          </p:nvSpPr>
          <p:spPr>
            <a:xfrm>
              <a:off x="137109" y="325113"/>
              <a:ext cx="1270001" cy="873774"/>
            </a:xfrm>
            <a:prstGeom prst="roundRect">
              <a:avLst>
                <a:gd name="adj" fmla="val 21802"/>
              </a:avLst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binlog.00003</a:t>
              </a:r>
            </a:p>
          </p:txBody>
        </p:sp>
        <p:sp>
          <p:nvSpPr>
            <p:cNvPr id="277" name="gtid区间[n2,n3)"/>
            <p:cNvSpPr txBox="1"/>
            <p:nvPr/>
          </p:nvSpPr>
          <p:spPr>
            <a:xfrm>
              <a:off x="-1" y="0"/>
              <a:ext cx="154422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gtid区间[n2,n3)</a:t>
              </a:r>
            </a:p>
          </p:txBody>
        </p:sp>
      </p:grpSp>
      <p:sp>
        <p:nvSpPr>
          <p:cNvPr id="279" name="线条"/>
          <p:cNvSpPr/>
          <p:nvPr/>
        </p:nvSpPr>
        <p:spPr>
          <a:xfrm flipV="1">
            <a:off x="11544300" y="7104369"/>
            <a:ext cx="1" cy="368335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82" name="成组"/>
          <p:cNvGrpSpPr/>
          <p:nvPr/>
        </p:nvGrpSpPr>
        <p:grpSpPr>
          <a:xfrm>
            <a:off x="10783569" y="7614929"/>
            <a:ext cx="1521461" cy="1198888"/>
            <a:chOff x="11379" y="0"/>
            <a:chExt cx="1521460" cy="1198886"/>
          </a:xfrm>
        </p:grpSpPr>
        <p:sp>
          <p:nvSpPr>
            <p:cNvPr id="280" name="binlog.00123"/>
            <p:cNvSpPr/>
            <p:nvPr/>
          </p:nvSpPr>
          <p:spPr>
            <a:xfrm>
              <a:off x="137109" y="325113"/>
              <a:ext cx="1270001" cy="873774"/>
            </a:xfrm>
            <a:prstGeom prst="roundRect">
              <a:avLst>
                <a:gd name="adj" fmla="val 21802"/>
              </a:avLst>
            </a:prstGeom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binlog.00123</a:t>
              </a:r>
            </a:p>
          </p:txBody>
        </p:sp>
        <p:sp>
          <p:nvSpPr>
            <p:cNvPr id="281" name="gtid区间[nn,…)"/>
            <p:cNvSpPr txBox="1"/>
            <p:nvPr/>
          </p:nvSpPr>
          <p:spPr>
            <a:xfrm>
              <a:off x="11379" y="0"/>
              <a:ext cx="152146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gtid区间[nn,…)</a:t>
              </a:r>
            </a:p>
          </p:txBody>
        </p:sp>
      </p:grpSp>
      <p:pic>
        <p:nvPicPr>
          <p:cNvPr id="283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53" y="2082060"/>
            <a:ext cx="7478614" cy="126334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线条"/>
          <p:cNvSpPr/>
          <p:nvPr/>
        </p:nvSpPr>
        <p:spPr>
          <a:xfrm>
            <a:off x="6934200" y="5740400"/>
            <a:ext cx="657363" cy="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5" name="线条"/>
          <p:cNvSpPr/>
          <p:nvPr/>
        </p:nvSpPr>
        <p:spPr>
          <a:xfrm flipV="1">
            <a:off x="7581899" y="2529511"/>
            <a:ext cx="1" cy="319314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线条"/>
          <p:cNvSpPr/>
          <p:nvPr/>
        </p:nvSpPr>
        <p:spPr>
          <a:xfrm flipH="1">
            <a:off x="7299008" y="2527300"/>
            <a:ext cx="291632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master-slave - binlog form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master-slave - binlog format</a:t>
            </a:r>
          </a:p>
        </p:txBody>
      </p:sp>
      <p:sp>
        <p:nvSpPr>
          <p:cNvPr id="289" name="Statement Level：保存SQL语句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8920" indent="-248920" defTabSz="327152">
              <a:spcBef>
                <a:spcPts val="2300"/>
              </a:spcBef>
              <a:defRPr sz="1792"/>
            </a:pPr>
            <a:r>
              <a:t>Statement Level：保存SQL语句。</a:t>
            </a:r>
          </a:p>
          <a:p>
            <a:pPr lvl="1" marL="497840" indent="-248920" defTabSz="327152">
              <a:spcBef>
                <a:spcPts val="2300"/>
              </a:spcBef>
              <a:defRPr sz="1792"/>
            </a:pPr>
            <a:r>
              <a:t>优点：日志量少，性能高。</a:t>
            </a:r>
          </a:p>
          <a:p>
            <a:pPr lvl="1" marL="497840" indent="-248920" defTabSz="327152">
              <a:spcBef>
                <a:spcPts val="2300"/>
              </a:spcBef>
              <a:defRPr sz="1792"/>
            </a:pPr>
            <a:r>
              <a:t>缺点：</a:t>
            </a:r>
          </a:p>
          <a:p>
            <a:pPr lvl="2" marL="746759" indent="-248920" defTabSz="327152">
              <a:spcBef>
                <a:spcPts val="2300"/>
              </a:spcBef>
              <a:defRPr sz="1792"/>
            </a:pPr>
            <a:r>
              <a:t>特定功能/函数导致主从数据不同。</a:t>
            </a:r>
          </a:p>
          <a:p>
            <a:pPr lvl="2" marL="746759" indent="-248920" defTabSz="327152">
              <a:spcBef>
                <a:spcPts val="2300"/>
              </a:spcBef>
              <a:defRPr sz="1792"/>
            </a:pPr>
            <a:r>
              <a:t>缺乏幂等性，异常情况导致SQL重复执行。</a:t>
            </a:r>
          </a:p>
          <a:p>
            <a:pPr marL="248920" indent="-248920" defTabSz="327152">
              <a:spcBef>
                <a:spcPts val="2300"/>
              </a:spcBef>
              <a:defRPr sz="1792"/>
            </a:pPr>
            <a:r>
              <a:t>Row Level：保存变更的数据行。</a:t>
            </a:r>
          </a:p>
          <a:p>
            <a:pPr lvl="1" marL="497840" indent="-248920" defTabSz="327152">
              <a:spcBef>
                <a:spcPts val="2300"/>
              </a:spcBef>
              <a:defRPr sz="1792"/>
            </a:pPr>
            <a:r>
              <a:t>优点：符合幂等性，高度保障数据一致。</a:t>
            </a:r>
          </a:p>
          <a:p>
            <a:pPr lvl="1" marL="497840" indent="-248920" defTabSz="327152">
              <a:spcBef>
                <a:spcPts val="2300"/>
              </a:spcBef>
              <a:defRPr sz="1792"/>
            </a:pPr>
            <a:r>
              <a:t>缺点：</a:t>
            </a:r>
          </a:p>
          <a:p>
            <a:pPr lvl="2" marL="746759" indent="-248920" defTabSz="327152">
              <a:spcBef>
                <a:spcPts val="2300"/>
              </a:spcBef>
              <a:defRPr sz="1792"/>
            </a:pPr>
            <a:r>
              <a:t>若SQL影响多行数据，导致日志体积膨胀，进而增大了主从延迟。</a:t>
            </a:r>
          </a:p>
          <a:p>
            <a:pPr marL="248920" indent="-248920" defTabSz="327152">
              <a:spcBef>
                <a:spcPts val="2300"/>
              </a:spcBef>
              <a:defRPr sz="1792"/>
            </a:pPr>
            <a:r>
              <a:t>Mixed：根据SQL类型动态选择上述2种模式。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master-slave - innodb+binlo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master-slave - innodb+binlog</a:t>
            </a:r>
          </a:p>
        </p:txBody>
      </p:sp>
      <p:sp>
        <p:nvSpPr>
          <p:cNvPr id="292" name="innodb"/>
          <p:cNvSpPr/>
          <p:nvPr/>
        </p:nvSpPr>
        <p:spPr>
          <a:xfrm>
            <a:off x="1116215" y="4575522"/>
            <a:ext cx="2536479" cy="783878"/>
          </a:xfrm>
          <a:prstGeom prst="roundRect">
            <a:avLst>
              <a:gd name="adj" fmla="val 24302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innodb</a:t>
            </a:r>
          </a:p>
        </p:txBody>
      </p:sp>
      <p:sp>
        <p:nvSpPr>
          <p:cNvPr id="293" name="mysqld"/>
          <p:cNvSpPr/>
          <p:nvPr/>
        </p:nvSpPr>
        <p:spPr>
          <a:xfrm>
            <a:off x="1116215" y="6182766"/>
            <a:ext cx="2536479" cy="783879"/>
          </a:xfrm>
          <a:prstGeom prst="roundRect">
            <a:avLst>
              <a:gd name="adj" fmla="val 24302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mysqld</a:t>
            </a:r>
          </a:p>
        </p:txBody>
      </p:sp>
      <p:sp>
        <p:nvSpPr>
          <p:cNvPr id="294" name="binlog"/>
          <p:cNvSpPr/>
          <p:nvPr/>
        </p:nvSpPr>
        <p:spPr>
          <a:xfrm>
            <a:off x="5209371" y="6182766"/>
            <a:ext cx="2128144" cy="783879"/>
          </a:xfrm>
          <a:prstGeom prst="roundRect">
            <a:avLst>
              <a:gd name="adj" fmla="val 2430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binlog</a:t>
            </a:r>
          </a:p>
        </p:txBody>
      </p:sp>
      <p:grpSp>
        <p:nvGrpSpPr>
          <p:cNvPr id="297" name="成组"/>
          <p:cNvGrpSpPr/>
          <p:nvPr/>
        </p:nvGrpSpPr>
        <p:grpSpPr>
          <a:xfrm>
            <a:off x="2523435" y="3719366"/>
            <a:ext cx="3790969" cy="796683"/>
            <a:chOff x="-1492332" y="-781725"/>
            <a:chExt cx="3790968" cy="796681"/>
          </a:xfrm>
        </p:grpSpPr>
        <p:sp>
          <p:nvSpPr>
            <p:cNvPr id="295" name="线条"/>
            <p:cNvSpPr/>
            <p:nvPr/>
          </p:nvSpPr>
          <p:spPr>
            <a:xfrm flipV="1">
              <a:off x="-1492333" y="-781726"/>
              <a:ext cx="796683" cy="7966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6" name="3，commit阶段：落地commit日志"/>
            <p:cNvSpPr txBox="1"/>
            <p:nvPr/>
          </p:nvSpPr>
          <p:spPr>
            <a:xfrm>
              <a:off x="-1386053" y="-557334"/>
              <a:ext cx="3684689" cy="356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/>
              </a:lvl1pPr>
            </a:lstStyle>
            <a:p>
              <a:pPr/>
              <a:r>
                <a:t>3，commit阶段：落地commit日志</a:t>
              </a:r>
            </a:p>
          </p:txBody>
        </p:sp>
      </p:grpSp>
      <p:sp>
        <p:nvSpPr>
          <p:cNvPr id="298" name="redo+undo log文件"/>
          <p:cNvSpPr/>
          <p:nvPr/>
        </p:nvSpPr>
        <p:spPr>
          <a:xfrm>
            <a:off x="3252660" y="2940099"/>
            <a:ext cx="2128144" cy="783879"/>
          </a:xfrm>
          <a:prstGeom prst="roundRect">
            <a:avLst>
              <a:gd name="adj" fmla="val 2430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redo+undo log文件</a:t>
            </a:r>
          </a:p>
        </p:txBody>
      </p:sp>
      <p:sp>
        <p:nvSpPr>
          <p:cNvPr id="299" name="线条"/>
          <p:cNvSpPr/>
          <p:nvPr/>
        </p:nvSpPr>
        <p:spPr>
          <a:xfrm flipV="1">
            <a:off x="2384454" y="5452148"/>
            <a:ext cx="1" cy="576504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0" name="异常恢复:…"/>
          <p:cNvSpPr txBox="1"/>
          <p:nvPr/>
        </p:nvSpPr>
        <p:spPr>
          <a:xfrm>
            <a:off x="7151506" y="4019448"/>
            <a:ext cx="5639106" cy="171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1800"/>
            </a:pPr>
            <a:r>
              <a:t>异常恢复:</a:t>
            </a:r>
          </a:p>
          <a:p>
            <a:pPr marL="333375" indent="-333375" algn="l">
              <a:buSzPct val="145000"/>
              <a:buChar char="•"/>
              <a:defRPr b="0" sz="1800"/>
            </a:pPr>
            <a:r>
              <a:t>after step 1：innodb重放redo，发现无commit</a:t>
            </a:r>
          </a:p>
          <a:p>
            <a:pPr algn="l">
              <a:defRPr b="0" sz="1800"/>
            </a:pPr>
            <a:r>
              <a:t>记录。去binlog找xid无法找到，执行undo回滚。</a:t>
            </a:r>
          </a:p>
          <a:p>
            <a:pPr marL="333375" indent="-333375" algn="l">
              <a:buSzPct val="145000"/>
              <a:buChar char="•"/>
              <a:defRPr b="0" sz="1800"/>
            </a:pPr>
            <a:r>
              <a:t>after step 2：innodb重放redo，发现无commit</a:t>
            </a:r>
          </a:p>
          <a:p>
            <a:pPr algn="l">
              <a:defRPr b="0" sz="1800"/>
            </a:pPr>
            <a:r>
              <a:t>记录。去binlog找xid找到完整日志，提交innodb事务。</a:t>
            </a:r>
          </a:p>
        </p:txBody>
      </p:sp>
      <p:grpSp>
        <p:nvGrpSpPr>
          <p:cNvPr id="307" name="成组"/>
          <p:cNvGrpSpPr/>
          <p:nvPr/>
        </p:nvGrpSpPr>
        <p:grpSpPr>
          <a:xfrm>
            <a:off x="49991" y="2888383"/>
            <a:ext cx="3170327" cy="1594391"/>
            <a:chOff x="0" y="0"/>
            <a:chExt cx="3170326" cy="1594390"/>
          </a:xfrm>
        </p:grpSpPr>
        <p:sp>
          <p:nvSpPr>
            <p:cNvPr id="301" name="线条"/>
            <p:cNvSpPr/>
            <p:nvPr/>
          </p:nvSpPr>
          <p:spPr>
            <a:xfrm flipV="1">
              <a:off x="1791508" y="443655"/>
              <a:ext cx="12700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306" name="成组"/>
            <p:cNvGrpSpPr/>
            <p:nvPr/>
          </p:nvGrpSpPr>
          <p:grpSpPr>
            <a:xfrm>
              <a:off x="-1" y="0"/>
              <a:ext cx="3170328" cy="1594391"/>
              <a:chOff x="0" y="0"/>
              <a:chExt cx="3170326" cy="1594390"/>
            </a:xfrm>
          </p:grpSpPr>
          <p:grpSp>
            <p:nvGrpSpPr>
              <p:cNvPr id="304" name="成组"/>
              <p:cNvGrpSpPr/>
              <p:nvPr/>
            </p:nvGrpSpPr>
            <p:grpSpPr>
              <a:xfrm>
                <a:off x="-1" y="0"/>
                <a:ext cx="3170328" cy="1594391"/>
                <a:chOff x="0" y="0"/>
                <a:chExt cx="3170326" cy="1594390"/>
              </a:xfrm>
            </p:grpSpPr>
            <p:sp>
              <p:nvSpPr>
                <p:cNvPr id="302" name="成组"/>
                <p:cNvSpPr txBox="1"/>
                <p:nvPr/>
              </p:nvSpPr>
              <p:spPr>
                <a:xfrm>
                  <a:off x="-1" y="-1"/>
                  <a:ext cx="3170328" cy="355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1400"/>
                  </a:lvl1pPr>
                </a:lstStyle>
                <a:p>
                  <a:pPr/>
                  <a:r>
                    <a:t>1，prepare阶段：落地redo/undo日志</a:t>
                  </a:r>
                </a:p>
              </p:txBody>
            </p:sp>
            <p:sp>
              <p:nvSpPr>
                <p:cNvPr id="303" name="线条"/>
                <p:cNvSpPr/>
                <p:nvPr/>
              </p:nvSpPr>
              <p:spPr>
                <a:xfrm flipV="1">
                  <a:off x="1803216" y="456114"/>
                  <a:ext cx="1" cy="113827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b="0"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305" name="xid"/>
              <p:cNvSpPr txBox="1"/>
              <p:nvPr/>
            </p:nvSpPr>
            <p:spPr>
              <a:xfrm>
                <a:off x="1256010" y="886279"/>
                <a:ext cx="378906" cy="32467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0" sz="15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/>
                <a:r>
                  <a:t>xid</a:t>
                </a:r>
              </a:p>
            </p:txBody>
          </p:sp>
        </p:grpSp>
      </p:grpSp>
      <p:grpSp>
        <p:nvGrpSpPr>
          <p:cNvPr id="312" name="成组"/>
          <p:cNvGrpSpPr/>
          <p:nvPr/>
        </p:nvGrpSpPr>
        <p:grpSpPr>
          <a:xfrm>
            <a:off x="3605584" y="6210944"/>
            <a:ext cx="1625246" cy="847494"/>
            <a:chOff x="0" y="0"/>
            <a:chExt cx="1625244" cy="847492"/>
          </a:xfrm>
        </p:grpSpPr>
        <p:grpSp>
          <p:nvGrpSpPr>
            <p:cNvPr id="310" name="成组"/>
            <p:cNvGrpSpPr/>
            <p:nvPr/>
          </p:nvGrpSpPr>
          <p:grpSpPr>
            <a:xfrm>
              <a:off x="-1" y="-1"/>
              <a:ext cx="1625246" cy="451918"/>
              <a:chOff x="-64185" y="177799"/>
              <a:chExt cx="1625244" cy="451916"/>
            </a:xfrm>
          </p:grpSpPr>
          <p:sp>
            <p:nvSpPr>
              <p:cNvPr id="308" name="2，确保binlog落地"/>
              <p:cNvSpPr txBox="1"/>
              <p:nvPr/>
            </p:nvSpPr>
            <p:spPr>
              <a:xfrm>
                <a:off x="-64186" y="177799"/>
                <a:ext cx="1625245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400"/>
                </a:lvl1pPr>
              </a:lstStyle>
              <a:p>
                <a:pPr/>
                <a:r>
                  <a:t>2，确保binlog落地</a:t>
                </a:r>
              </a:p>
            </p:txBody>
          </p:sp>
          <p:sp>
            <p:nvSpPr>
              <p:cNvPr id="309" name="线条"/>
              <p:cNvSpPr/>
              <p:nvPr/>
            </p:nvSpPr>
            <p:spPr>
              <a:xfrm>
                <a:off x="244214" y="629716"/>
                <a:ext cx="1008444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311" name="xid"/>
            <p:cNvSpPr txBox="1"/>
            <p:nvPr/>
          </p:nvSpPr>
          <p:spPr>
            <a:xfrm>
              <a:off x="635995" y="522817"/>
              <a:ext cx="378905" cy="324676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15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xid</a:t>
              </a:r>
            </a:p>
          </p:txBody>
        </p:sp>
      </p:grpSp>
      <p:sp>
        <p:nvSpPr>
          <p:cNvPr id="313" name="XA：分布式事务…"/>
          <p:cNvSpPr txBox="1"/>
          <p:nvPr/>
        </p:nvSpPr>
        <p:spPr>
          <a:xfrm>
            <a:off x="7151506" y="2888383"/>
            <a:ext cx="5241037" cy="948642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XA：分布式事务</a:t>
            </a:r>
          </a:p>
          <a:p>
            <a:pPr algn="l"/>
            <a:r>
              <a:t>2PC：二阶段提交 - prepare+commit</a:t>
            </a:r>
          </a:p>
        </p:txBody>
      </p:sp>
      <p:sp>
        <p:nvSpPr>
          <p:cNvPr id="314" name="每个事务都sync太慢！…"/>
          <p:cNvSpPr txBox="1"/>
          <p:nvPr/>
        </p:nvSpPr>
        <p:spPr>
          <a:xfrm>
            <a:off x="2859684" y="7521922"/>
            <a:ext cx="6305418" cy="196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t>每个事务都sync太慢！</a:t>
            </a:r>
          </a:p>
          <a:p>
            <a:pPr algn="l">
              <a:defRPr sz="1800"/>
            </a:pPr>
          </a:p>
          <a:p>
            <a:pPr marL="250031" indent="-250031" algn="l">
              <a:buSzPct val="145000"/>
              <a:buChar char="•"/>
              <a:defRPr b="0" sz="1800"/>
            </a:pPr>
            <a:r>
              <a:t>sync_binlog=0：不主动sync()，可能丢失较多事务</a:t>
            </a:r>
          </a:p>
          <a:p>
            <a:pPr marL="250031" indent="-250031" algn="l">
              <a:buSzPct val="145000"/>
              <a:buChar char="•"/>
              <a:defRPr b="0" sz="1800"/>
            </a:pPr>
            <a:r>
              <a:t>sync_binlog=1：每次都sync()，不丢失事务</a:t>
            </a:r>
          </a:p>
          <a:p>
            <a:pPr marL="250031" indent="-250031" algn="l">
              <a:buSzPct val="145000"/>
              <a:buChar char="•"/>
              <a:defRPr b="0" sz="1800"/>
            </a:pPr>
            <a:r>
              <a:t>sync_binlog=N：每N个事务sync()一次，最多丢失N个事务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6"/>
      <p:bldP build="whole" bldLvl="1" animBg="1" rev="0" advAuto="0" spid="293" grpId="5"/>
      <p:bldP build="whole" bldLvl="1" animBg="1" rev="0" advAuto="0" spid="297" grpId="8"/>
      <p:bldP build="whole" bldLvl="1" animBg="1" rev="0" advAuto="0" spid="313" grpId="9"/>
      <p:bldP build="whole" bldLvl="1" animBg="1" rev="0" advAuto="0" spid="307" grpId="2"/>
      <p:bldP build="whole" bldLvl="1" animBg="1" rev="0" advAuto="0" spid="298" grpId="3"/>
      <p:bldP build="whole" bldLvl="1" animBg="1" rev="0" advAuto="0" spid="294" grpId="7"/>
      <p:bldP build="p" bldLvl="5" animBg="1" rev="0" advAuto="0" spid="300" grpId="10"/>
      <p:bldP build="whole" bldLvl="1" animBg="1" rev="0" advAuto="0" spid="314" grpId="11"/>
      <p:bldP build="whole" bldLvl="1" animBg="1" rev="0" advAuto="0" spid="299" grpId="4"/>
      <p:bldP build="whole" bldLvl="1" animBg="1" rev="0" advAuto="0" spid="29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圆角矩形"/>
          <p:cNvSpPr/>
          <p:nvPr/>
        </p:nvSpPr>
        <p:spPr>
          <a:xfrm>
            <a:off x="8657797" y="3271057"/>
            <a:ext cx="3708054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master-slave - 基于gtid的同步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pPr/>
            <a:r>
              <a:t>master-slave - 基于gtid的同步</a:t>
            </a:r>
          </a:p>
        </p:txBody>
      </p:sp>
      <p:sp>
        <p:nvSpPr>
          <p:cNvPr id="318" name="master"/>
          <p:cNvSpPr/>
          <p:nvPr/>
        </p:nvSpPr>
        <p:spPr>
          <a:xfrm>
            <a:off x="4023299" y="4756740"/>
            <a:ext cx="4438750" cy="760909"/>
          </a:xfrm>
          <a:prstGeom prst="roundRect">
            <a:avLst>
              <a:gd name="adj" fmla="val 25036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master</a:t>
            </a:r>
          </a:p>
        </p:txBody>
      </p:sp>
      <p:sp>
        <p:nvSpPr>
          <p:cNvPr id="319" name="slave1"/>
          <p:cNvSpPr/>
          <p:nvPr/>
        </p:nvSpPr>
        <p:spPr>
          <a:xfrm>
            <a:off x="4029947" y="6645795"/>
            <a:ext cx="1270001" cy="760909"/>
          </a:xfrm>
          <a:prstGeom prst="roundRect">
            <a:avLst>
              <a:gd name="adj" fmla="val 25036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slave1</a:t>
            </a:r>
          </a:p>
        </p:txBody>
      </p:sp>
      <p:sp>
        <p:nvSpPr>
          <p:cNvPr id="320" name="slave2"/>
          <p:cNvSpPr/>
          <p:nvPr/>
        </p:nvSpPr>
        <p:spPr>
          <a:xfrm>
            <a:off x="7179547" y="6645795"/>
            <a:ext cx="1270001" cy="760909"/>
          </a:xfrm>
          <a:prstGeom prst="roundRect">
            <a:avLst>
              <a:gd name="adj" fmla="val 25036"/>
            </a:avLst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slave2</a:t>
            </a:r>
          </a:p>
        </p:txBody>
      </p:sp>
      <p:sp>
        <p:nvSpPr>
          <p:cNvPr id="321" name="executed_gtid_set…"/>
          <p:cNvSpPr txBox="1"/>
          <p:nvPr/>
        </p:nvSpPr>
        <p:spPr>
          <a:xfrm>
            <a:off x="2649199" y="3280607"/>
            <a:ext cx="3223715" cy="12509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/>
            </a:pPr>
            <a:r>
              <a:t>executed_gtid_set</a:t>
            </a:r>
          </a:p>
          <a:p>
            <a:pPr algn="l">
              <a:defRPr b="0" sz="1800"/>
            </a:pPr>
            <a:r>
              <a:t>master:1</a:t>
            </a:r>
          </a:p>
          <a:p>
            <a:pPr algn="l">
              <a:defRPr b="0" sz="1800"/>
            </a:pPr>
            <a:r>
              <a:t>master:2</a:t>
            </a:r>
          </a:p>
          <a:p>
            <a:pPr algn="l">
              <a:defRPr b="0" sz="1800"/>
            </a:pPr>
            <a:r>
              <a:t>master:3</a:t>
            </a:r>
          </a:p>
        </p:txBody>
      </p:sp>
      <p:sp>
        <p:nvSpPr>
          <p:cNvPr id="322" name="executed_gtid_set…"/>
          <p:cNvSpPr txBox="1"/>
          <p:nvPr/>
        </p:nvSpPr>
        <p:spPr>
          <a:xfrm>
            <a:off x="638949" y="6680199"/>
            <a:ext cx="3223714" cy="6921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/>
            </a:pPr>
            <a:r>
              <a:t>executed_gtid_set</a:t>
            </a:r>
          </a:p>
          <a:p>
            <a:pPr algn="l">
              <a:defRPr b="0" sz="1800"/>
            </a:pPr>
            <a:r>
              <a:t>master:1</a:t>
            </a:r>
          </a:p>
        </p:txBody>
      </p:sp>
      <p:sp>
        <p:nvSpPr>
          <p:cNvPr id="323" name="executed_gtid_set…"/>
          <p:cNvSpPr txBox="1"/>
          <p:nvPr/>
        </p:nvSpPr>
        <p:spPr>
          <a:xfrm>
            <a:off x="8830449" y="6540499"/>
            <a:ext cx="3223714" cy="9715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/>
            </a:pPr>
            <a:r>
              <a:t>executed_gtid_set</a:t>
            </a:r>
          </a:p>
          <a:p>
            <a:pPr algn="l">
              <a:defRPr b="0" sz="1800"/>
            </a:pPr>
            <a:r>
              <a:t>master:1</a:t>
            </a:r>
          </a:p>
          <a:p>
            <a:pPr algn="l">
              <a:defRPr b="0" sz="1800"/>
            </a:pPr>
            <a:r>
              <a:t>master:2</a:t>
            </a:r>
          </a:p>
        </p:txBody>
      </p:sp>
      <p:sp>
        <p:nvSpPr>
          <p:cNvPr id="324" name="线条"/>
          <p:cNvSpPr/>
          <p:nvPr/>
        </p:nvSpPr>
        <p:spPr>
          <a:xfrm flipV="1">
            <a:off x="4925902" y="5710214"/>
            <a:ext cx="1" cy="8464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线条"/>
          <p:cNvSpPr/>
          <p:nvPr/>
        </p:nvSpPr>
        <p:spPr>
          <a:xfrm>
            <a:off x="4603893" y="5727967"/>
            <a:ext cx="1" cy="87967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6" name="master:1"/>
          <p:cNvSpPr txBox="1"/>
          <p:nvPr/>
        </p:nvSpPr>
        <p:spPr>
          <a:xfrm>
            <a:off x="5112532" y="5940684"/>
            <a:ext cx="931165" cy="33700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master:1</a:t>
            </a:r>
          </a:p>
        </p:txBody>
      </p:sp>
      <p:sp>
        <p:nvSpPr>
          <p:cNvPr id="327" name="master:2…"/>
          <p:cNvSpPr txBox="1"/>
          <p:nvPr/>
        </p:nvSpPr>
        <p:spPr>
          <a:xfrm>
            <a:off x="3509087" y="5792569"/>
            <a:ext cx="987654" cy="57830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master:2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master:3</a:t>
            </a:r>
          </a:p>
        </p:txBody>
      </p:sp>
      <p:sp>
        <p:nvSpPr>
          <p:cNvPr id="328" name="线条"/>
          <p:cNvSpPr/>
          <p:nvPr/>
        </p:nvSpPr>
        <p:spPr>
          <a:xfrm flipH="1" flipV="1">
            <a:off x="7846645" y="5693600"/>
            <a:ext cx="1" cy="87967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线条"/>
          <p:cNvSpPr/>
          <p:nvPr/>
        </p:nvSpPr>
        <p:spPr>
          <a:xfrm>
            <a:off x="7590576" y="5693600"/>
            <a:ext cx="1" cy="8796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0" name="master:1…"/>
          <p:cNvSpPr txBox="1"/>
          <p:nvPr/>
        </p:nvSpPr>
        <p:spPr>
          <a:xfrm>
            <a:off x="7926709" y="5792569"/>
            <a:ext cx="987655" cy="57830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master:1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master:2</a:t>
            </a:r>
          </a:p>
        </p:txBody>
      </p:sp>
      <p:sp>
        <p:nvSpPr>
          <p:cNvPr id="331" name="master:2…"/>
          <p:cNvSpPr txBox="1"/>
          <p:nvPr/>
        </p:nvSpPr>
        <p:spPr>
          <a:xfrm>
            <a:off x="6491376" y="5820034"/>
            <a:ext cx="987655" cy="57830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master:2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master:3</a:t>
            </a:r>
          </a:p>
        </p:txBody>
      </p:sp>
      <p:sp>
        <p:nvSpPr>
          <p:cNvPr id="332" name="binlog-00000"/>
          <p:cNvSpPr/>
          <p:nvPr/>
        </p:nvSpPr>
        <p:spPr>
          <a:xfrm>
            <a:off x="9160747" y="3525603"/>
            <a:ext cx="987654" cy="760909"/>
          </a:xfrm>
          <a:prstGeom prst="roundRect">
            <a:avLst>
              <a:gd name="adj" fmla="val 19470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binlog-00000</a:t>
            </a:r>
          </a:p>
        </p:txBody>
      </p:sp>
      <p:sp>
        <p:nvSpPr>
          <p:cNvPr id="333" name="binlog-00001"/>
          <p:cNvSpPr/>
          <p:nvPr/>
        </p:nvSpPr>
        <p:spPr>
          <a:xfrm>
            <a:off x="10725252" y="3525603"/>
            <a:ext cx="987655" cy="760909"/>
          </a:xfrm>
          <a:prstGeom prst="roundRect">
            <a:avLst>
              <a:gd name="adj" fmla="val 19470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binlog-00001</a:t>
            </a:r>
          </a:p>
        </p:txBody>
      </p:sp>
      <p:sp>
        <p:nvSpPr>
          <p:cNvPr id="334" name="线条"/>
          <p:cNvSpPr/>
          <p:nvPr/>
        </p:nvSpPr>
        <p:spPr>
          <a:xfrm flipV="1">
            <a:off x="7356573" y="3950190"/>
            <a:ext cx="1220748" cy="73869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37" name="成组"/>
          <p:cNvGrpSpPr/>
          <p:nvPr/>
        </p:nvGrpSpPr>
        <p:grpSpPr>
          <a:xfrm>
            <a:off x="8831042" y="4318000"/>
            <a:ext cx="1647064" cy="869523"/>
            <a:chOff x="0" y="0"/>
            <a:chExt cx="1647063" cy="869522"/>
          </a:xfrm>
        </p:grpSpPr>
        <p:sp>
          <p:nvSpPr>
            <p:cNvPr id="335" name="线条"/>
            <p:cNvSpPr/>
            <p:nvPr/>
          </p:nvSpPr>
          <p:spPr>
            <a:xfrm>
              <a:off x="823531" y="0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6" name="gtid range [1,2)"/>
            <p:cNvSpPr txBox="1"/>
            <p:nvPr/>
          </p:nvSpPr>
          <p:spPr>
            <a:xfrm>
              <a:off x="0" y="494923"/>
              <a:ext cx="1647063" cy="37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1800"/>
              </a:lvl1pPr>
            </a:lstStyle>
            <a:p>
              <a:pPr/>
              <a:r>
                <a:t>gtid range [1,2)</a:t>
              </a:r>
            </a:p>
          </p:txBody>
        </p:sp>
      </p:grpSp>
      <p:grpSp>
        <p:nvGrpSpPr>
          <p:cNvPr id="340" name="成组"/>
          <p:cNvGrpSpPr/>
          <p:nvPr/>
        </p:nvGrpSpPr>
        <p:grpSpPr>
          <a:xfrm>
            <a:off x="10621742" y="4318000"/>
            <a:ext cx="1647064" cy="869523"/>
            <a:chOff x="0" y="0"/>
            <a:chExt cx="1647063" cy="869522"/>
          </a:xfrm>
        </p:grpSpPr>
        <p:sp>
          <p:nvSpPr>
            <p:cNvPr id="338" name="线条"/>
            <p:cNvSpPr/>
            <p:nvPr/>
          </p:nvSpPr>
          <p:spPr>
            <a:xfrm flipH="1">
              <a:off x="597337" y="0"/>
              <a:ext cx="1" cy="457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9" name="gtid range [2,4)"/>
            <p:cNvSpPr txBox="1"/>
            <p:nvPr/>
          </p:nvSpPr>
          <p:spPr>
            <a:xfrm>
              <a:off x="0" y="494923"/>
              <a:ext cx="1647063" cy="37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1800"/>
              </a:lvl1pPr>
            </a:lstStyle>
            <a:p>
              <a:pPr/>
              <a:r>
                <a:t>gtid range [2,4)</a:t>
              </a:r>
            </a:p>
          </p:txBody>
        </p:sp>
      </p:grpSp>
      <p:grpSp>
        <p:nvGrpSpPr>
          <p:cNvPr id="343" name="成组"/>
          <p:cNvGrpSpPr/>
          <p:nvPr/>
        </p:nvGrpSpPr>
        <p:grpSpPr>
          <a:xfrm>
            <a:off x="5946815" y="3525603"/>
            <a:ext cx="2637081" cy="381001"/>
            <a:chOff x="0" y="0"/>
            <a:chExt cx="2637079" cy="381000"/>
          </a:xfrm>
        </p:grpSpPr>
        <p:sp>
          <p:nvSpPr>
            <p:cNvPr id="341" name="并集"/>
            <p:cNvSpPr txBox="1"/>
            <p:nvPr/>
          </p:nvSpPr>
          <p:spPr>
            <a:xfrm>
              <a:off x="1058189" y="0"/>
              <a:ext cx="520701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并集</a:t>
              </a:r>
            </a:p>
          </p:txBody>
        </p:sp>
        <p:sp>
          <p:nvSpPr>
            <p:cNvPr id="342" name="线条"/>
            <p:cNvSpPr/>
            <p:nvPr/>
          </p:nvSpPr>
          <p:spPr>
            <a:xfrm flipH="1" flipV="1">
              <a:off x="0" y="380454"/>
              <a:ext cx="263708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3"/>
      <p:bldP build="whole" bldLvl="1" animBg="1" rev="0" advAuto="0" spid="323" grpId="17"/>
      <p:bldP build="whole" bldLvl="1" animBg="1" rev="0" advAuto="0" spid="334" grpId="2"/>
      <p:bldP build="whole" bldLvl="1" animBg="1" rev="0" advAuto="0" spid="327" grpId="15"/>
      <p:bldP build="whole" bldLvl="1" animBg="1" rev="0" advAuto="0" spid="321" grpId="9"/>
      <p:bldP build="whole" bldLvl="1" animBg="1" rev="0" advAuto="0" spid="318" grpId="1"/>
      <p:bldP build="whole" bldLvl="1" animBg="1" rev="0" advAuto="0" spid="328" grpId="18"/>
      <p:bldP build="whole" bldLvl="1" animBg="1" rev="0" advAuto="0" spid="324" grpId="12"/>
      <p:bldP build="whole" bldLvl="1" animBg="1" rev="0" advAuto="0" spid="332" grpId="4"/>
      <p:bldP build="whole" bldLvl="1" animBg="1" rev="0" advAuto="0" spid="322" grpId="11"/>
      <p:bldP build="whole" bldLvl="1" animBg="1" rev="0" advAuto="0" spid="325" grpId="14"/>
      <p:bldP build="whole" bldLvl="1" animBg="1" rev="0" advAuto="0" spid="333" grpId="6"/>
      <p:bldP build="whole" bldLvl="1" animBg="1" rev="0" advAuto="0" spid="320" grpId="16"/>
      <p:bldP build="whole" bldLvl="1" animBg="1" rev="0" advAuto="0" spid="319" grpId="10"/>
      <p:bldP build="whole" bldLvl="1" animBg="1" rev="0" advAuto="0" spid="330" grpId="19"/>
      <p:bldP build="whole" bldLvl="1" animBg="1" rev="0" advAuto="0" spid="343" grpId="8"/>
      <p:bldP build="whole" bldLvl="1" animBg="1" rev="0" advAuto="0" spid="329" grpId="20"/>
      <p:bldP build="whole" bldLvl="1" animBg="1" rev="0" advAuto="0" spid="331" grpId="21"/>
      <p:bldP build="whole" bldLvl="1" animBg="1" rev="0" advAuto="0" spid="337" grpId="5"/>
      <p:bldP build="whole" bldLvl="1" animBg="1" rev="0" advAuto="0" spid="326" grpId="13"/>
      <p:bldP build="whole" bldLvl="1" animBg="1" rev="0" advAuto="0" spid="340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master-slave - replica模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master-slave - replica模式</a:t>
            </a:r>
          </a:p>
        </p:txBody>
      </p:sp>
      <p:sp>
        <p:nvSpPr>
          <p:cNvPr id="346" name="异步（Asynchronous replication）：master commit后先返回客户端，再由slave主动拉取master的binlog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0025" indent="-200025" defTabSz="262889">
              <a:spcBef>
                <a:spcPts val="1800"/>
              </a:spcBef>
              <a:defRPr sz="1440"/>
            </a:pPr>
            <a:r>
              <a:t>异步（Asynchronous replication）：master commit后先返回客户端，再由slave主动拉取master的binlog。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优点：master不需等待slave同步完成，延迟低。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缺点：日志异步传输，master宕机导致部分binlog没有及时同步到slave，造成数据丢失。</a:t>
            </a:r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t>全同步（Fully synchronous replication）：master commit后立即将binlog传输给所有slave，并等待它们全部执行成功。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优点：一定程度提升了安全性。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缺点：同步等待所有slave执行完成再返回客户端，导致吞吐大幅降低。</a:t>
            </a:r>
          </a:p>
          <a:p>
            <a:pPr marL="200025" indent="-200025" defTabSz="262889">
              <a:spcBef>
                <a:spcPts val="1800"/>
              </a:spcBef>
              <a:defRPr sz="1440"/>
            </a:pPr>
            <a:r>
              <a:t>半同步（Loss-less Semi-Synchronous Replication）：master commit后立即将binlog传输给一台slave，由slave刷出到relay-log后返回ack给master，然后master返回客户端。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优点：</a:t>
            </a:r>
          </a:p>
          <a:p>
            <a:pPr lvl="2" marL="600075" indent="-200025" defTabSz="262889">
              <a:spcBef>
                <a:spcPts val="1800"/>
              </a:spcBef>
              <a:defRPr sz="1440"/>
            </a:pPr>
            <a:r>
              <a:t>只等待1台slave落地relay-log即返回，在可容忍的延迟时间内加强了一定的安全性。</a:t>
            </a:r>
          </a:p>
          <a:p>
            <a:pPr lvl="1" marL="400050" indent="-200025" defTabSz="262889">
              <a:spcBef>
                <a:spcPts val="1800"/>
              </a:spcBef>
              <a:defRPr sz="1440"/>
            </a:pPr>
            <a:r>
              <a:t>缺点：</a:t>
            </a:r>
          </a:p>
          <a:p>
            <a:pPr lvl="2" marL="600075" indent="-200025" defTabSz="262889">
              <a:spcBef>
                <a:spcPts val="1800"/>
              </a:spcBef>
              <a:defRPr sz="1440"/>
            </a:pPr>
            <a:r>
              <a:t>存在主从一致性问题，解决一致性需要牺牲一定的性能。</a:t>
            </a:r>
          </a:p>
          <a:p>
            <a:pPr lvl="2" marL="600075" indent="-200025" defTabSz="262889">
              <a:spcBef>
                <a:spcPts val="1800"/>
              </a:spcBef>
              <a:defRPr sz="1440"/>
            </a:pPr>
            <a:r>
              <a:t>这里主从一致是指：master宕机重启后，主从是否能继续同步。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master-slave - semi-syn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master-slave - semi-sync</a:t>
            </a:r>
          </a:p>
        </p:txBody>
      </p:sp>
      <p:sp>
        <p:nvSpPr>
          <p:cNvPr id="349" name="WAIT_AFTER_COMMIT"/>
          <p:cNvSpPr txBox="1"/>
          <p:nvPr/>
        </p:nvSpPr>
        <p:spPr>
          <a:xfrm>
            <a:off x="8842531" y="3003665"/>
            <a:ext cx="34698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spcBef>
                <a:spcPts val="600"/>
              </a:spcBef>
            </a:lvl1pPr>
          </a:lstStyle>
          <a:p>
            <a:pPr/>
            <a:r>
              <a:t>WAIT_AFTER_COMMIT</a:t>
            </a:r>
          </a:p>
        </p:txBody>
      </p:sp>
      <p:sp>
        <p:nvSpPr>
          <p:cNvPr id="350" name="write binlog"/>
          <p:cNvSpPr/>
          <p:nvPr/>
        </p:nvSpPr>
        <p:spPr>
          <a:xfrm>
            <a:off x="1103336" y="4941168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write binlog</a:t>
            </a:r>
          </a:p>
        </p:txBody>
      </p:sp>
      <p:sp>
        <p:nvSpPr>
          <p:cNvPr id="351" name="开始事务提交"/>
          <p:cNvSpPr/>
          <p:nvPr/>
        </p:nvSpPr>
        <p:spPr>
          <a:xfrm>
            <a:off x="1103337" y="3989666"/>
            <a:ext cx="2187526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开始事务提交</a:t>
            </a:r>
          </a:p>
        </p:txBody>
      </p:sp>
      <p:sp>
        <p:nvSpPr>
          <p:cNvPr id="352" name="sync binlog"/>
          <p:cNvSpPr/>
          <p:nvPr/>
        </p:nvSpPr>
        <p:spPr>
          <a:xfrm>
            <a:off x="1103336" y="5814033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sync binlog</a:t>
            </a:r>
          </a:p>
        </p:txBody>
      </p:sp>
      <p:sp>
        <p:nvSpPr>
          <p:cNvPr id="353" name="engine commit"/>
          <p:cNvSpPr/>
          <p:nvPr/>
        </p:nvSpPr>
        <p:spPr>
          <a:xfrm>
            <a:off x="1103337" y="6647581"/>
            <a:ext cx="2187526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engine commit</a:t>
            </a:r>
          </a:p>
        </p:txBody>
      </p:sp>
      <p:sp>
        <p:nvSpPr>
          <p:cNvPr id="354" name="relay-log"/>
          <p:cNvSpPr/>
          <p:nvPr/>
        </p:nvSpPr>
        <p:spPr>
          <a:xfrm>
            <a:off x="5776937" y="6649887"/>
            <a:ext cx="2187526" cy="2159001"/>
          </a:xfrm>
          <a:prstGeom prst="roundRect">
            <a:avLst>
              <a:gd name="adj" fmla="val 7301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relay-log</a:t>
            </a:r>
          </a:p>
        </p:txBody>
      </p:sp>
      <p:grpSp>
        <p:nvGrpSpPr>
          <p:cNvPr id="357" name="成组"/>
          <p:cNvGrpSpPr/>
          <p:nvPr/>
        </p:nvGrpSpPr>
        <p:grpSpPr>
          <a:xfrm>
            <a:off x="3433762" y="7819635"/>
            <a:ext cx="2200276" cy="349627"/>
            <a:chOff x="0" y="0"/>
            <a:chExt cx="2200274" cy="349626"/>
          </a:xfrm>
        </p:grpSpPr>
        <p:sp>
          <p:nvSpPr>
            <p:cNvPr id="355" name="线条"/>
            <p:cNvSpPr/>
            <p:nvPr/>
          </p:nvSpPr>
          <p:spPr>
            <a:xfrm flipH="1" flipV="1">
              <a:off x="0" y="-1"/>
              <a:ext cx="220027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6" name="ack"/>
            <p:cNvSpPr txBox="1"/>
            <p:nvPr/>
          </p:nvSpPr>
          <p:spPr>
            <a:xfrm>
              <a:off x="889901" y="37283"/>
              <a:ext cx="420473" cy="312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ack</a:t>
              </a:r>
            </a:p>
          </p:txBody>
        </p:sp>
      </p:grpSp>
      <p:sp>
        <p:nvSpPr>
          <p:cNvPr id="358" name="线条"/>
          <p:cNvSpPr/>
          <p:nvPr/>
        </p:nvSpPr>
        <p:spPr>
          <a:xfrm>
            <a:off x="2197100" y="4551861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61" name="成组"/>
          <p:cNvGrpSpPr/>
          <p:nvPr/>
        </p:nvGrpSpPr>
        <p:grpSpPr>
          <a:xfrm>
            <a:off x="3433762" y="7271618"/>
            <a:ext cx="2200276" cy="390746"/>
            <a:chOff x="0" y="0"/>
            <a:chExt cx="2200274" cy="390745"/>
          </a:xfrm>
        </p:grpSpPr>
        <p:sp>
          <p:nvSpPr>
            <p:cNvPr id="359" name="线条"/>
            <p:cNvSpPr/>
            <p:nvPr/>
          </p:nvSpPr>
          <p:spPr>
            <a:xfrm>
              <a:off x="0" y="390745"/>
              <a:ext cx="220027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0" name="同步等待"/>
            <p:cNvSpPr txBox="1"/>
            <p:nvPr/>
          </p:nvSpPr>
          <p:spPr>
            <a:xfrm>
              <a:off x="687387" y="0"/>
              <a:ext cx="825501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同步等待</a:t>
              </a:r>
            </a:p>
          </p:txBody>
        </p:sp>
      </p:grpSp>
      <p:grpSp>
        <p:nvGrpSpPr>
          <p:cNvPr id="364" name="成组"/>
          <p:cNvGrpSpPr/>
          <p:nvPr/>
        </p:nvGrpSpPr>
        <p:grpSpPr>
          <a:xfrm>
            <a:off x="5337199" y="3016256"/>
            <a:ext cx="3067002" cy="6052755"/>
            <a:chOff x="0" y="0"/>
            <a:chExt cx="3067000" cy="6052753"/>
          </a:xfrm>
        </p:grpSpPr>
        <p:sp>
          <p:nvSpPr>
            <p:cNvPr id="362" name="圆角矩形"/>
            <p:cNvSpPr/>
            <p:nvPr/>
          </p:nvSpPr>
          <p:spPr>
            <a:xfrm>
              <a:off x="0" y="0"/>
              <a:ext cx="3067001" cy="6052754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3" name="slave-1"/>
            <p:cNvSpPr txBox="1"/>
            <p:nvPr/>
          </p:nvSpPr>
          <p:spPr>
            <a:xfrm>
              <a:off x="954227" y="341831"/>
              <a:ext cx="115854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slave-1</a:t>
              </a:r>
            </a:p>
          </p:txBody>
        </p:sp>
      </p:grpSp>
      <p:sp>
        <p:nvSpPr>
          <p:cNvPr id="365" name="线条"/>
          <p:cNvSpPr/>
          <p:nvPr/>
        </p:nvSpPr>
        <p:spPr>
          <a:xfrm>
            <a:off x="2197100" y="5464044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6" name="线条"/>
          <p:cNvSpPr/>
          <p:nvPr/>
        </p:nvSpPr>
        <p:spPr>
          <a:xfrm>
            <a:off x="2197100" y="6297592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7" name="线条"/>
          <p:cNvSpPr/>
          <p:nvPr/>
        </p:nvSpPr>
        <p:spPr>
          <a:xfrm>
            <a:off x="2197100" y="7131139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70" name="成组"/>
          <p:cNvGrpSpPr/>
          <p:nvPr/>
        </p:nvGrpSpPr>
        <p:grpSpPr>
          <a:xfrm>
            <a:off x="663599" y="3020342"/>
            <a:ext cx="3067002" cy="6044583"/>
            <a:chOff x="0" y="0"/>
            <a:chExt cx="3067000" cy="6044581"/>
          </a:xfrm>
        </p:grpSpPr>
        <p:sp>
          <p:nvSpPr>
            <p:cNvPr id="368" name="圆角矩形"/>
            <p:cNvSpPr/>
            <p:nvPr/>
          </p:nvSpPr>
          <p:spPr>
            <a:xfrm>
              <a:off x="0" y="0"/>
              <a:ext cx="3067001" cy="6044582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9" name="master"/>
            <p:cNvSpPr txBox="1"/>
            <p:nvPr/>
          </p:nvSpPr>
          <p:spPr>
            <a:xfrm>
              <a:off x="968552" y="246738"/>
              <a:ext cx="112989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master</a:t>
              </a:r>
            </a:p>
          </p:txBody>
        </p:sp>
      </p:grpSp>
      <p:sp>
        <p:nvSpPr>
          <p:cNvPr id="371" name="返回客户端"/>
          <p:cNvSpPr/>
          <p:nvPr/>
        </p:nvSpPr>
        <p:spPr>
          <a:xfrm>
            <a:off x="1103336" y="8353994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返回客户端</a:t>
            </a:r>
          </a:p>
        </p:txBody>
      </p:sp>
      <p:sp>
        <p:nvSpPr>
          <p:cNvPr id="372" name="线条"/>
          <p:cNvSpPr/>
          <p:nvPr/>
        </p:nvSpPr>
        <p:spPr>
          <a:xfrm>
            <a:off x="2197099" y="8043323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75" name="成组"/>
          <p:cNvGrpSpPr/>
          <p:nvPr/>
        </p:nvGrpSpPr>
        <p:grpSpPr>
          <a:xfrm>
            <a:off x="3424824" y="7577765"/>
            <a:ext cx="5288673" cy="404845"/>
            <a:chOff x="0" y="0"/>
            <a:chExt cx="5288672" cy="404843"/>
          </a:xfrm>
        </p:grpSpPr>
        <p:sp>
          <p:nvSpPr>
            <p:cNvPr id="373" name="线条"/>
            <p:cNvSpPr/>
            <p:nvPr/>
          </p:nvSpPr>
          <p:spPr>
            <a:xfrm>
              <a:off x="0" y="179143"/>
              <a:ext cx="52886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4" name="Dingbat 叉号"/>
            <p:cNvSpPr/>
            <p:nvPr/>
          </p:nvSpPr>
          <p:spPr>
            <a:xfrm>
              <a:off x="565862" y="-1"/>
              <a:ext cx="342604" cy="40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76" name="master有而slave没有，造成”幻读”。"/>
          <p:cNvSpPr txBox="1"/>
          <p:nvPr/>
        </p:nvSpPr>
        <p:spPr>
          <a:xfrm>
            <a:off x="8847459" y="7589687"/>
            <a:ext cx="3459989" cy="381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master有而slave没有，造成”幻读”。</a:t>
            </a:r>
          </a:p>
        </p:txBody>
      </p:sp>
      <p:sp>
        <p:nvSpPr>
          <p:cNvPr id="377" name="send events"/>
          <p:cNvSpPr/>
          <p:nvPr/>
        </p:nvSpPr>
        <p:spPr>
          <a:xfrm>
            <a:off x="1103337" y="7516447"/>
            <a:ext cx="2187526" cy="425881"/>
          </a:xfrm>
          <a:prstGeom prst="roundRect">
            <a:avLst>
              <a:gd name="adj" fmla="val 37015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send events</a:t>
            </a:r>
          </a:p>
        </p:txBody>
      </p:sp>
      <p:grpSp>
        <p:nvGrpSpPr>
          <p:cNvPr id="380" name="成组"/>
          <p:cNvGrpSpPr/>
          <p:nvPr/>
        </p:nvGrpSpPr>
        <p:grpSpPr>
          <a:xfrm>
            <a:off x="3424824" y="6345865"/>
            <a:ext cx="5288673" cy="404845"/>
            <a:chOff x="0" y="0"/>
            <a:chExt cx="5288672" cy="404843"/>
          </a:xfrm>
        </p:grpSpPr>
        <p:sp>
          <p:nvSpPr>
            <p:cNvPr id="378" name="线条"/>
            <p:cNvSpPr/>
            <p:nvPr/>
          </p:nvSpPr>
          <p:spPr>
            <a:xfrm>
              <a:off x="0" y="179143"/>
              <a:ext cx="52886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9" name="Dingbat 叉号"/>
            <p:cNvSpPr/>
            <p:nvPr/>
          </p:nvSpPr>
          <p:spPr>
            <a:xfrm>
              <a:off x="565862" y="-1"/>
              <a:ext cx="342604" cy="40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81" name="（受sync_binlog参数影响）…"/>
          <p:cNvSpPr txBox="1"/>
          <p:nvPr/>
        </p:nvSpPr>
        <p:spPr>
          <a:xfrm>
            <a:off x="8847459" y="6177480"/>
            <a:ext cx="3632709" cy="6662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（受sync_binlog参数影响）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正常情况XA可以重做，数据得以恢复。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6"/>
      <p:bldP build="whole" bldLvl="1" animBg="1" rev="0" advAuto="0" spid="367" grpId="10"/>
      <p:bldP build="whole" bldLvl="1" animBg="1" rev="0" advAuto="0" spid="372" grpId="15"/>
      <p:bldP build="whole" bldLvl="1" animBg="1" rev="0" advAuto="0" spid="353" grpId="9"/>
      <p:bldP build="whole" bldLvl="1" animBg="1" rev="0" advAuto="0" spid="377" grpId="11"/>
      <p:bldP build="whole" bldLvl="1" animBg="1" rev="0" advAuto="0" spid="376" grpId="20"/>
      <p:bldP build="whole" bldLvl="1" animBg="1" rev="0" advAuto="0" spid="357" grpId="14"/>
      <p:bldP build="whole" bldLvl="1" animBg="1" rev="0" advAuto="0" spid="375" grpId="19"/>
      <p:bldP build="whole" bldLvl="1" animBg="1" rev="0" advAuto="0" spid="370" grpId="1"/>
      <p:bldP build="whole" bldLvl="1" animBg="1" rev="0" advAuto="0" spid="352" grpId="7"/>
      <p:bldP build="whole" bldLvl="1" animBg="1" rev="0" advAuto="0" spid="364" grpId="2"/>
      <p:bldP build="whole" bldLvl="1" animBg="1" rev="0" advAuto="0" spid="361" grpId="12"/>
      <p:bldP build="whole" bldLvl="1" animBg="1" rev="0" advAuto="0" spid="350" grpId="5"/>
      <p:bldP build="whole" bldLvl="1" animBg="1" rev="0" advAuto="0" spid="358" grpId="4"/>
      <p:bldP build="whole" bldLvl="1" animBg="1" rev="0" advAuto="0" spid="380" grpId="17"/>
      <p:bldP build="whole" bldLvl="1" animBg="1" rev="0" advAuto="0" spid="351" grpId="3"/>
      <p:bldP build="whole" bldLvl="1" animBg="1" rev="0" advAuto="0" spid="366" grpId="8"/>
      <p:bldP build="whole" bldLvl="1" animBg="1" rev="0" advAuto="0" spid="381" grpId="18"/>
      <p:bldP build="whole" bldLvl="1" animBg="1" rev="0" advAuto="0" spid="371" grpId="16"/>
      <p:bldP build="whole" bldLvl="1" animBg="1" rev="0" advAuto="0" spid="354" grpId="1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master-slave - semi-syn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master-slave - semi-sync</a:t>
            </a:r>
          </a:p>
        </p:txBody>
      </p:sp>
      <p:sp>
        <p:nvSpPr>
          <p:cNvPr id="384" name="WAIT_AFTER_SYNC"/>
          <p:cNvSpPr txBox="1"/>
          <p:nvPr/>
        </p:nvSpPr>
        <p:spPr>
          <a:xfrm>
            <a:off x="8842531" y="3003665"/>
            <a:ext cx="30306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spcBef>
                <a:spcPts val="600"/>
              </a:spcBef>
            </a:lvl1pPr>
          </a:lstStyle>
          <a:p>
            <a:pPr/>
            <a:r>
              <a:t>WAIT_AFTER_SYNC</a:t>
            </a:r>
          </a:p>
        </p:txBody>
      </p:sp>
      <p:sp>
        <p:nvSpPr>
          <p:cNvPr id="385" name="write binlog"/>
          <p:cNvSpPr/>
          <p:nvPr/>
        </p:nvSpPr>
        <p:spPr>
          <a:xfrm>
            <a:off x="1103336" y="4941168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write binlog</a:t>
            </a:r>
          </a:p>
        </p:txBody>
      </p:sp>
      <p:sp>
        <p:nvSpPr>
          <p:cNvPr id="386" name="开始事务提交"/>
          <p:cNvSpPr/>
          <p:nvPr/>
        </p:nvSpPr>
        <p:spPr>
          <a:xfrm>
            <a:off x="1103337" y="3989666"/>
            <a:ext cx="2187526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开始事务提交</a:t>
            </a:r>
          </a:p>
        </p:txBody>
      </p:sp>
      <p:sp>
        <p:nvSpPr>
          <p:cNvPr id="387" name="sync binlog"/>
          <p:cNvSpPr/>
          <p:nvPr/>
        </p:nvSpPr>
        <p:spPr>
          <a:xfrm>
            <a:off x="1103336" y="5814033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sync binlog</a:t>
            </a:r>
          </a:p>
        </p:txBody>
      </p:sp>
      <p:sp>
        <p:nvSpPr>
          <p:cNvPr id="388" name="send events"/>
          <p:cNvSpPr/>
          <p:nvPr/>
        </p:nvSpPr>
        <p:spPr>
          <a:xfrm>
            <a:off x="1103337" y="6647581"/>
            <a:ext cx="2187526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send events</a:t>
            </a:r>
          </a:p>
        </p:txBody>
      </p:sp>
      <p:sp>
        <p:nvSpPr>
          <p:cNvPr id="389" name="relay-log"/>
          <p:cNvSpPr/>
          <p:nvPr/>
        </p:nvSpPr>
        <p:spPr>
          <a:xfrm>
            <a:off x="5776937" y="5951387"/>
            <a:ext cx="2187526" cy="2159001"/>
          </a:xfrm>
          <a:prstGeom prst="roundRect">
            <a:avLst>
              <a:gd name="adj" fmla="val 7301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relay-log</a:t>
            </a:r>
          </a:p>
        </p:txBody>
      </p:sp>
      <p:grpSp>
        <p:nvGrpSpPr>
          <p:cNvPr id="392" name="成组"/>
          <p:cNvGrpSpPr/>
          <p:nvPr/>
        </p:nvGrpSpPr>
        <p:grpSpPr>
          <a:xfrm>
            <a:off x="3433762" y="6959368"/>
            <a:ext cx="2200276" cy="349627"/>
            <a:chOff x="0" y="0"/>
            <a:chExt cx="2200274" cy="349626"/>
          </a:xfrm>
        </p:grpSpPr>
        <p:sp>
          <p:nvSpPr>
            <p:cNvPr id="390" name="线条"/>
            <p:cNvSpPr/>
            <p:nvPr/>
          </p:nvSpPr>
          <p:spPr>
            <a:xfrm flipH="1" flipV="1">
              <a:off x="0" y="-1"/>
              <a:ext cx="220027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1" name="ack"/>
            <p:cNvSpPr txBox="1"/>
            <p:nvPr/>
          </p:nvSpPr>
          <p:spPr>
            <a:xfrm>
              <a:off x="889901" y="37283"/>
              <a:ext cx="420473" cy="3123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ack</a:t>
              </a:r>
            </a:p>
          </p:txBody>
        </p:sp>
      </p:grpSp>
      <p:sp>
        <p:nvSpPr>
          <p:cNvPr id="393" name="线条"/>
          <p:cNvSpPr/>
          <p:nvPr/>
        </p:nvSpPr>
        <p:spPr>
          <a:xfrm>
            <a:off x="2197100" y="4551861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96" name="成组"/>
          <p:cNvGrpSpPr/>
          <p:nvPr/>
        </p:nvGrpSpPr>
        <p:grpSpPr>
          <a:xfrm>
            <a:off x="3433762" y="6471518"/>
            <a:ext cx="2200276" cy="390746"/>
            <a:chOff x="0" y="0"/>
            <a:chExt cx="2200274" cy="390745"/>
          </a:xfrm>
        </p:grpSpPr>
        <p:sp>
          <p:nvSpPr>
            <p:cNvPr id="394" name="线条"/>
            <p:cNvSpPr/>
            <p:nvPr/>
          </p:nvSpPr>
          <p:spPr>
            <a:xfrm>
              <a:off x="0" y="390745"/>
              <a:ext cx="220027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5" name="同步等待"/>
            <p:cNvSpPr txBox="1"/>
            <p:nvPr/>
          </p:nvSpPr>
          <p:spPr>
            <a:xfrm>
              <a:off x="687387" y="-1"/>
              <a:ext cx="8255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同步等待</a:t>
              </a:r>
            </a:p>
          </p:txBody>
        </p:sp>
      </p:grpSp>
      <p:grpSp>
        <p:nvGrpSpPr>
          <p:cNvPr id="399" name="成组"/>
          <p:cNvGrpSpPr/>
          <p:nvPr/>
        </p:nvGrpSpPr>
        <p:grpSpPr>
          <a:xfrm>
            <a:off x="5337199" y="3016256"/>
            <a:ext cx="3067002" cy="6052755"/>
            <a:chOff x="0" y="0"/>
            <a:chExt cx="3067000" cy="6052753"/>
          </a:xfrm>
        </p:grpSpPr>
        <p:sp>
          <p:nvSpPr>
            <p:cNvPr id="397" name="圆角矩形"/>
            <p:cNvSpPr/>
            <p:nvPr/>
          </p:nvSpPr>
          <p:spPr>
            <a:xfrm>
              <a:off x="0" y="0"/>
              <a:ext cx="3067001" cy="6052754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8" name="slave-1"/>
            <p:cNvSpPr txBox="1"/>
            <p:nvPr/>
          </p:nvSpPr>
          <p:spPr>
            <a:xfrm>
              <a:off x="954227" y="341831"/>
              <a:ext cx="115854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slave-1</a:t>
              </a:r>
            </a:p>
          </p:txBody>
        </p:sp>
      </p:grpSp>
      <p:sp>
        <p:nvSpPr>
          <p:cNvPr id="400" name="线条"/>
          <p:cNvSpPr/>
          <p:nvPr/>
        </p:nvSpPr>
        <p:spPr>
          <a:xfrm>
            <a:off x="2197099" y="5464044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1" name="线条"/>
          <p:cNvSpPr/>
          <p:nvPr/>
        </p:nvSpPr>
        <p:spPr>
          <a:xfrm>
            <a:off x="2197099" y="6297592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2" name="线条"/>
          <p:cNvSpPr/>
          <p:nvPr/>
        </p:nvSpPr>
        <p:spPr>
          <a:xfrm>
            <a:off x="2197099" y="7131139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05" name="成组"/>
          <p:cNvGrpSpPr/>
          <p:nvPr/>
        </p:nvGrpSpPr>
        <p:grpSpPr>
          <a:xfrm>
            <a:off x="663599" y="3020342"/>
            <a:ext cx="3067002" cy="6044583"/>
            <a:chOff x="0" y="0"/>
            <a:chExt cx="3067000" cy="6044581"/>
          </a:xfrm>
        </p:grpSpPr>
        <p:sp>
          <p:nvSpPr>
            <p:cNvPr id="403" name="圆角矩形"/>
            <p:cNvSpPr/>
            <p:nvPr/>
          </p:nvSpPr>
          <p:spPr>
            <a:xfrm>
              <a:off x="0" y="0"/>
              <a:ext cx="3067001" cy="6044582"/>
            </a:xfrm>
            <a:prstGeom prst="roundRect">
              <a:avLst>
                <a:gd name="adj" fmla="val 15000"/>
              </a:avLst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4" name="master"/>
            <p:cNvSpPr txBox="1"/>
            <p:nvPr/>
          </p:nvSpPr>
          <p:spPr>
            <a:xfrm>
              <a:off x="968552" y="246738"/>
              <a:ext cx="112989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master</a:t>
              </a:r>
            </a:p>
          </p:txBody>
        </p:sp>
      </p:grpSp>
      <p:sp>
        <p:nvSpPr>
          <p:cNvPr id="406" name="返回客户端"/>
          <p:cNvSpPr/>
          <p:nvPr/>
        </p:nvSpPr>
        <p:spPr>
          <a:xfrm>
            <a:off x="1103336" y="8353993"/>
            <a:ext cx="2187527" cy="457201"/>
          </a:xfrm>
          <a:prstGeom prst="roundRect">
            <a:avLst>
              <a:gd name="adj" fmla="val 3447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返回客户端</a:t>
            </a:r>
          </a:p>
        </p:txBody>
      </p:sp>
      <p:sp>
        <p:nvSpPr>
          <p:cNvPr id="407" name="线条"/>
          <p:cNvSpPr/>
          <p:nvPr/>
        </p:nvSpPr>
        <p:spPr>
          <a:xfrm>
            <a:off x="2197099" y="8043323"/>
            <a:ext cx="1" cy="284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8" name="engine commit"/>
          <p:cNvSpPr/>
          <p:nvPr/>
        </p:nvSpPr>
        <p:spPr>
          <a:xfrm>
            <a:off x="1103337" y="7516447"/>
            <a:ext cx="2187526" cy="461060"/>
          </a:xfrm>
          <a:prstGeom prst="roundRect">
            <a:avLst>
              <a:gd name="adj" fmla="val 34191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engine commit</a:t>
            </a:r>
          </a:p>
        </p:txBody>
      </p:sp>
      <p:grpSp>
        <p:nvGrpSpPr>
          <p:cNvPr id="411" name="成组"/>
          <p:cNvGrpSpPr/>
          <p:nvPr/>
        </p:nvGrpSpPr>
        <p:grpSpPr>
          <a:xfrm>
            <a:off x="3424824" y="6237326"/>
            <a:ext cx="5288673" cy="404845"/>
            <a:chOff x="0" y="0"/>
            <a:chExt cx="5288672" cy="404843"/>
          </a:xfrm>
        </p:grpSpPr>
        <p:sp>
          <p:nvSpPr>
            <p:cNvPr id="409" name="线条"/>
            <p:cNvSpPr/>
            <p:nvPr/>
          </p:nvSpPr>
          <p:spPr>
            <a:xfrm>
              <a:off x="0" y="179143"/>
              <a:ext cx="52886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0" name="Dingbat 叉号"/>
            <p:cNvSpPr/>
            <p:nvPr/>
          </p:nvSpPr>
          <p:spPr>
            <a:xfrm>
              <a:off x="565862" y="-1"/>
              <a:ext cx="342604" cy="40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12" name="（受sync_binlog参数影响）…"/>
          <p:cNvSpPr txBox="1"/>
          <p:nvPr/>
        </p:nvSpPr>
        <p:spPr>
          <a:xfrm>
            <a:off x="8847458" y="5872681"/>
            <a:ext cx="3632709" cy="66629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（受sync_binlog参数影响）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正常情况XA可以重做，数据得以恢复。</a:t>
            </a:r>
          </a:p>
        </p:txBody>
      </p:sp>
      <p:grpSp>
        <p:nvGrpSpPr>
          <p:cNvPr id="415" name="成组"/>
          <p:cNvGrpSpPr/>
          <p:nvPr/>
        </p:nvGrpSpPr>
        <p:grpSpPr>
          <a:xfrm>
            <a:off x="3424824" y="7070873"/>
            <a:ext cx="5288673" cy="404845"/>
            <a:chOff x="0" y="0"/>
            <a:chExt cx="5288672" cy="404843"/>
          </a:xfrm>
        </p:grpSpPr>
        <p:sp>
          <p:nvSpPr>
            <p:cNvPr id="413" name="线条"/>
            <p:cNvSpPr/>
            <p:nvPr/>
          </p:nvSpPr>
          <p:spPr>
            <a:xfrm>
              <a:off x="0" y="179143"/>
              <a:ext cx="52886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4" name="Dingbat 叉号"/>
            <p:cNvSpPr/>
            <p:nvPr/>
          </p:nvSpPr>
          <p:spPr>
            <a:xfrm>
              <a:off x="565862" y="-1"/>
              <a:ext cx="342604" cy="40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16" name="（受sync_binlog参数影响）…"/>
          <p:cNvSpPr txBox="1"/>
          <p:nvPr/>
        </p:nvSpPr>
        <p:spPr>
          <a:xfrm>
            <a:off x="8903541" y="6665192"/>
            <a:ext cx="3520543" cy="152217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（受sync_binlog参数影响）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slave得到日志并执行，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master未sync binlog导致部分丢失，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XA事务无法重放，</a:t>
            </a:r>
          </a:p>
          <a:p>
            <a:pPr>
              <a:defRPr b="0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则slave领先于master。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9" grpId="2"/>
      <p:bldP build="whole" bldLvl="1" animBg="1" rev="0" advAuto="0" spid="406" grpId="16"/>
      <p:bldP build="whole" bldLvl="1" animBg="1" rev="0" advAuto="0" spid="400" grpId="6"/>
      <p:bldP build="whole" bldLvl="1" animBg="1" rev="0" advAuto="0" spid="388" grpId="9"/>
      <p:bldP build="whole" bldLvl="1" animBg="1" rev="0" advAuto="0" spid="415" grpId="19"/>
      <p:bldP build="whole" bldLvl="1" animBg="1" rev="0" advAuto="0" spid="393" grpId="4"/>
      <p:bldP build="whole" bldLvl="1" animBg="1" rev="0" advAuto="0" spid="416" grpId="20"/>
      <p:bldP build="whole" bldLvl="1" animBg="1" rev="0" advAuto="0" spid="412" grpId="18"/>
      <p:bldP build="whole" bldLvl="1" animBg="1" rev="0" advAuto="0" spid="392" grpId="12"/>
      <p:bldP build="whole" bldLvl="1" animBg="1" rev="0" advAuto="0" spid="401" grpId="8"/>
      <p:bldP build="whole" bldLvl="1" animBg="1" rev="0" advAuto="0" spid="411" grpId="17"/>
      <p:bldP build="whole" bldLvl="1" animBg="1" rev="0" advAuto="0" spid="386" grpId="3"/>
      <p:bldP build="whole" bldLvl="1" animBg="1" rev="0" advAuto="0" spid="396" grpId="10"/>
      <p:bldP build="whole" bldLvl="1" animBg="1" rev="0" advAuto="0" spid="408" grpId="14"/>
      <p:bldP build="whole" bldLvl="1" animBg="1" rev="0" advAuto="0" spid="387" grpId="7"/>
      <p:bldP build="whole" bldLvl="1" animBg="1" rev="0" advAuto="0" spid="402" grpId="13"/>
      <p:bldP build="whole" bldLvl="1" animBg="1" rev="0" advAuto="0" spid="405" grpId="1"/>
      <p:bldP build="whole" bldLvl="1" animBg="1" rev="0" advAuto="0" spid="407" grpId="15"/>
      <p:bldP build="whole" bldLvl="1" animBg="1" rev="0" advAuto="0" spid="389" grpId="11"/>
      <p:bldP build="whole" bldLvl="1" animBg="1" rev="0" advAuto="0" spid="385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实战部署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实战部署</a:t>
            </a:r>
          </a:p>
        </p:txBody>
      </p:sp>
      <p:sp>
        <p:nvSpPr>
          <p:cNvPr id="419" name="部署mysql 5.7 GTID 1主2从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部署mysql 5.7 GTID 1主2从</a:t>
            </a:r>
          </a:p>
          <a:p>
            <a:pPr/>
            <a:r>
              <a:t>模拟场景：1从延迟，主宕机，将数据较新slave提高为master。</a:t>
            </a:r>
          </a:p>
          <a:p>
            <a:pPr/>
            <a:r>
              <a:t>模拟场景：基于mysqldump，向集群新增slave节点。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Q&amp;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Q&amp;A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nod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innodb</a:t>
            </a:r>
          </a:p>
        </p:txBody>
      </p:sp>
      <p:sp>
        <p:nvSpPr>
          <p:cNvPr id="123" name="re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redo</a:t>
            </a:r>
          </a:p>
          <a:p>
            <a:pPr/>
            <a:r>
              <a:t>undo</a:t>
            </a:r>
          </a:p>
          <a:p>
            <a:pPr/>
            <a:r>
              <a:t>checkpoint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nodb - undo - 回滚"/>
          <p:cNvSpPr txBox="1"/>
          <p:nvPr>
            <p:ph type="title"/>
          </p:nvPr>
        </p:nvSpPr>
        <p:spPr>
          <a:xfrm>
            <a:off x="825500" y="23968"/>
            <a:ext cx="10933510" cy="1116112"/>
          </a:xfrm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pPr/>
            <a:r>
              <a:t>innodb - undo - 回滚</a:t>
            </a:r>
          </a:p>
        </p:txBody>
      </p:sp>
      <p:sp>
        <p:nvSpPr>
          <p:cNvPr id="126" name="磁盘数据…"/>
          <p:cNvSpPr/>
          <p:nvPr/>
        </p:nvSpPr>
        <p:spPr>
          <a:xfrm>
            <a:off x="5542006" y="1409700"/>
            <a:ext cx="1863974" cy="979934"/>
          </a:xfrm>
          <a:prstGeom prst="roundRect">
            <a:avLst>
              <a:gd name="adj" fmla="val 1630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磁盘数据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= 1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= 2</a:t>
            </a:r>
          </a:p>
        </p:txBody>
      </p:sp>
      <p:sp>
        <p:nvSpPr>
          <p:cNvPr id="127" name="事务开始"/>
          <p:cNvSpPr/>
          <p:nvPr/>
        </p:nvSpPr>
        <p:spPr>
          <a:xfrm>
            <a:off x="3338109" y="1610233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事务开始</a:t>
            </a:r>
          </a:p>
        </p:txBody>
      </p:sp>
      <p:sp>
        <p:nvSpPr>
          <p:cNvPr id="128" name="客户端"/>
          <p:cNvSpPr/>
          <p:nvPr/>
        </p:nvSpPr>
        <p:spPr>
          <a:xfrm>
            <a:off x="1030479" y="1409700"/>
            <a:ext cx="1235721" cy="979934"/>
          </a:xfrm>
          <a:prstGeom prst="roundRect">
            <a:avLst>
              <a:gd name="adj" fmla="val 16309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客户端</a:t>
            </a:r>
          </a:p>
        </p:txBody>
      </p:sp>
      <p:grpSp>
        <p:nvGrpSpPr>
          <p:cNvPr id="131" name="成组"/>
          <p:cNvGrpSpPr/>
          <p:nvPr/>
        </p:nvGrpSpPr>
        <p:grpSpPr>
          <a:xfrm>
            <a:off x="2393199" y="1079412"/>
            <a:ext cx="903040" cy="817589"/>
            <a:chOff x="0" y="-441921"/>
            <a:chExt cx="903039" cy="817588"/>
          </a:xfrm>
        </p:grpSpPr>
        <p:sp>
          <p:nvSpPr>
            <p:cNvPr id="129" name="线条"/>
            <p:cNvSpPr/>
            <p:nvPr/>
          </p:nvSpPr>
          <p:spPr>
            <a:xfrm flipV="1">
              <a:off x="0" y="375666"/>
              <a:ext cx="9030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0" name="提交事务…"/>
            <p:cNvSpPr txBox="1"/>
            <p:nvPr/>
          </p:nvSpPr>
          <p:spPr>
            <a:xfrm>
              <a:off x="14055" y="-441922"/>
              <a:ext cx="874929" cy="782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提交事务</a:t>
              </a:r>
            </a:p>
            <a:p>
              <a:pPr>
                <a:defRPr sz="1400"/>
              </a:pPr>
              <a:r>
                <a:t>a = 3</a:t>
              </a:r>
            </a:p>
            <a:p>
              <a:pPr>
                <a:defRPr sz="1400"/>
              </a:pPr>
              <a:r>
                <a:t>b = 4</a:t>
              </a:r>
            </a:p>
          </p:txBody>
        </p:sp>
      </p:grpSp>
      <p:grpSp>
        <p:nvGrpSpPr>
          <p:cNvPr id="134" name="成组"/>
          <p:cNvGrpSpPr/>
          <p:nvPr/>
        </p:nvGrpSpPr>
        <p:grpSpPr>
          <a:xfrm>
            <a:off x="4400089" y="1183406"/>
            <a:ext cx="1230529" cy="716261"/>
            <a:chOff x="0" y="0"/>
            <a:chExt cx="1230528" cy="716260"/>
          </a:xfrm>
        </p:grpSpPr>
        <p:sp>
          <p:nvSpPr>
            <p:cNvPr id="132" name="线条"/>
            <p:cNvSpPr/>
            <p:nvPr/>
          </p:nvSpPr>
          <p:spPr>
            <a:xfrm flipH="1" flipV="1">
              <a:off x="215610" y="716260"/>
              <a:ext cx="79930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3" name="读取文件片段…"/>
            <p:cNvSpPr txBox="1"/>
            <p:nvPr/>
          </p:nvSpPr>
          <p:spPr>
            <a:xfrm>
              <a:off x="-1" y="0"/>
              <a:ext cx="1230530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读取文件片段</a:t>
              </a:r>
            </a:p>
            <a:p>
              <a:pPr>
                <a:defRPr sz="1400"/>
              </a:pPr>
              <a:r>
                <a:t>到内存</a:t>
              </a:r>
            </a:p>
          </p:txBody>
        </p:sp>
      </p:grpSp>
      <p:sp>
        <p:nvSpPr>
          <p:cNvPr id="135" name="备份a=1"/>
          <p:cNvSpPr/>
          <p:nvPr/>
        </p:nvSpPr>
        <p:spPr>
          <a:xfrm>
            <a:off x="3338109" y="2516091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备份a=1</a:t>
            </a:r>
          </a:p>
        </p:txBody>
      </p:sp>
      <p:sp>
        <p:nvSpPr>
          <p:cNvPr id="136" name="undo log buffer"/>
          <p:cNvSpPr/>
          <p:nvPr/>
        </p:nvSpPr>
        <p:spPr>
          <a:xfrm>
            <a:off x="1030479" y="2516091"/>
            <a:ext cx="1235721" cy="622545"/>
          </a:xfrm>
          <a:prstGeom prst="roundRect">
            <a:avLst>
              <a:gd name="adj" fmla="val 25672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undo log buffer</a:t>
            </a:r>
          </a:p>
        </p:txBody>
      </p:sp>
      <p:sp>
        <p:nvSpPr>
          <p:cNvPr id="137" name="线条"/>
          <p:cNvSpPr/>
          <p:nvPr/>
        </p:nvSpPr>
        <p:spPr>
          <a:xfrm>
            <a:off x="3955969" y="212524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更新a=3"/>
          <p:cNvSpPr/>
          <p:nvPr/>
        </p:nvSpPr>
        <p:spPr>
          <a:xfrm>
            <a:off x="3338109" y="3297992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更新a=3</a:t>
            </a:r>
          </a:p>
        </p:txBody>
      </p:sp>
      <p:sp>
        <p:nvSpPr>
          <p:cNvPr id="139" name="备份a=2"/>
          <p:cNvSpPr/>
          <p:nvPr/>
        </p:nvSpPr>
        <p:spPr>
          <a:xfrm>
            <a:off x="3338109" y="4203851"/>
            <a:ext cx="1235721" cy="479768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备份a=2</a:t>
            </a:r>
          </a:p>
        </p:txBody>
      </p:sp>
      <p:sp>
        <p:nvSpPr>
          <p:cNvPr id="140" name="线条"/>
          <p:cNvSpPr/>
          <p:nvPr/>
        </p:nvSpPr>
        <p:spPr>
          <a:xfrm>
            <a:off x="3955969" y="296912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43" name="成组"/>
          <p:cNvGrpSpPr/>
          <p:nvPr/>
        </p:nvGrpSpPr>
        <p:grpSpPr>
          <a:xfrm>
            <a:off x="2431969" y="2425699"/>
            <a:ext cx="825501" cy="362878"/>
            <a:chOff x="0" y="0"/>
            <a:chExt cx="825500" cy="362876"/>
          </a:xfrm>
        </p:grpSpPr>
        <p:sp>
          <p:nvSpPr>
            <p:cNvPr id="141" name="线条"/>
            <p:cNvSpPr/>
            <p:nvPr/>
          </p:nvSpPr>
          <p:spPr>
            <a:xfrm flipH="1" flipV="1">
              <a:off x="13096" y="362876"/>
              <a:ext cx="79930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2" name="内存操作"/>
            <p:cNvSpPr txBox="1"/>
            <p:nvPr/>
          </p:nvSpPr>
          <p:spPr>
            <a:xfrm>
              <a:off x="0" y="-1"/>
              <a:ext cx="8255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内存操作</a:t>
              </a:r>
            </a:p>
          </p:txBody>
        </p:sp>
      </p:grpSp>
      <p:sp>
        <p:nvSpPr>
          <p:cNvPr id="144" name="线条"/>
          <p:cNvSpPr/>
          <p:nvPr/>
        </p:nvSpPr>
        <p:spPr>
          <a:xfrm>
            <a:off x="3955969" y="381300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更新b=4"/>
          <p:cNvSpPr/>
          <p:nvPr/>
        </p:nvSpPr>
        <p:spPr>
          <a:xfrm>
            <a:off x="3338109" y="5109709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更新b=4</a:t>
            </a:r>
          </a:p>
        </p:txBody>
      </p:sp>
      <p:sp>
        <p:nvSpPr>
          <p:cNvPr id="146" name="成组"/>
          <p:cNvSpPr/>
          <p:nvPr/>
        </p:nvSpPr>
        <p:spPr>
          <a:xfrm flipH="1" flipV="1">
            <a:off x="1895072" y="3211217"/>
            <a:ext cx="1407265" cy="12991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线条"/>
          <p:cNvSpPr/>
          <p:nvPr/>
        </p:nvSpPr>
        <p:spPr>
          <a:xfrm>
            <a:off x="3955969" y="5624722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undo log 文件"/>
          <p:cNvSpPr/>
          <p:nvPr/>
        </p:nvSpPr>
        <p:spPr>
          <a:xfrm>
            <a:off x="1030479" y="6015567"/>
            <a:ext cx="1235721" cy="716262"/>
          </a:xfrm>
          <a:prstGeom prst="roundRect">
            <a:avLst>
              <a:gd name="adj" fmla="val 22313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undo log 文件</a:t>
            </a:r>
          </a:p>
        </p:txBody>
      </p:sp>
      <p:sp>
        <p:nvSpPr>
          <p:cNvPr id="149" name="undo log落地"/>
          <p:cNvSpPr/>
          <p:nvPr/>
        </p:nvSpPr>
        <p:spPr>
          <a:xfrm>
            <a:off x="3338109" y="6015567"/>
            <a:ext cx="1235721" cy="716262"/>
          </a:xfrm>
          <a:prstGeom prst="roundRect">
            <a:avLst>
              <a:gd name="adj" fmla="val 22313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undo log落地</a:t>
            </a:r>
          </a:p>
        </p:txBody>
      </p:sp>
      <p:sp>
        <p:nvSpPr>
          <p:cNvPr id="150" name="线条"/>
          <p:cNvSpPr/>
          <p:nvPr/>
        </p:nvSpPr>
        <p:spPr>
          <a:xfrm flipH="1">
            <a:off x="2375520" y="6373697"/>
            <a:ext cx="85326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线条"/>
          <p:cNvSpPr/>
          <p:nvPr/>
        </p:nvSpPr>
        <p:spPr>
          <a:xfrm>
            <a:off x="3955969" y="6797468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新数据落地"/>
          <p:cNvSpPr/>
          <p:nvPr/>
        </p:nvSpPr>
        <p:spPr>
          <a:xfrm>
            <a:off x="3179309" y="7218709"/>
            <a:ext cx="1553320" cy="622544"/>
          </a:xfrm>
          <a:prstGeom prst="roundRect">
            <a:avLst>
              <a:gd name="adj" fmla="val 2567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新数据落地</a:t>
            </a:r>
          </a:p>
        </p:txBody>
      </p:sp>
      <p:sp>
        <p:nvSpPr>
          <p:cNvPr id="153" name="线条"/>
          <p:cNvSpPr/>
          <p:nvPr/>
        </p:nvSpPr>
        <p:spPr>
          <a:xfrm>
            <a:off x="4898010" y="7529980"/>
            <a:ext cx="47861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磁盘新数据…"/>
          <p:cNvSpPr/>
          <p:nvPr/>
        </p:nvSpPr>
        <p:spPr>
          <a:xfrm>
            <a:off x="5542006" y="7040013"/>
            <a:ext cx="1863974" cy="979935"/>
          </a:xfrm>
          <a:prstGeom prst="roundRect">
            <a:avLst>
              <a:gd name="adj" fmla="val 1630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磁盘新数据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= 3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= 4</a:t>
            </a:r>
          </a:p>
        </p:txBody>
      </p:sp>
      <p:grpSp>
        <p:nvGrpSpPr>
          <p:cNvPr id="157" name="成组"/>
          <p:cNvGrpSpPr/>
          <p:nvPr/>
        </p:nvGrpSpPr>
        <p:grpSpPr>
          <a:xfrm>
            <a:off x="6473993" y="2570558"/>
            <a:ext cx="540817" cy="4288533"/>
            <a:chOff x="0" y="0"/>
            <a:chExt cx="540816" cy="4288532"/>
          </a:xfrm>
        </p:grpSpPr>
        <p:sp>
          <p:nvSpPr>
            <p:cNvPr id="155" name="线条"/>
            <p:cNvSpPr/>
            <p:nvPr/>
          </p:nvSpPr>
          <p:spPr>
            <a:xfrm flipV="1">
              <a:off x="-1" y="-1"/>
              <a:ext cx="2" cy="428853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6" name="覆盖"/>
            <p:cNvSpPr txBox="1"/>
            <p:nvPr/>
          </p:nvSpPr>
          <p:spPr>
            <a:xfrm>
              <a:off x="70916" y="1966465"/>
              <a:ext cx="4699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覆盖</a:t>
              </a:r>
            </a:p>
          </p:txBody>
        </p:sp>
      </p:grpSp>
      <p:sp>
        <p:nvSpPr>
          <p:cNvPr id="158" name="事务提交"/>
          <p:cNvSpPr/>
          <p:nvPr/>
        </p:nvSpPr>
        <p:spPr>
          <a:xfrm>
            <a:off x="3338109" y="8218340"/>
            <a:ext cx="1235721" cy="479768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事务提交</a:t>
            </a:r>
          </a:p>
        </p:txBody>
      </p:sp>
      <p:sp>
        <p:nvSpPr>
          <p:cNvPr id="159" name="线条"/>
          <p:cNvSpPr/>
          <p:nvPr/>
        </p:nvSpPr>
        <p:spPr>
          <a:xfrm>
            <a:off x="3955969" y="785199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62" name="成组"/>
          <p:cNvGrpSpPr/>
          <p:nvPr/>
        </p:nvGrpSpPr>
        <p:grpSpPr>
          <a:xfrm>
            <a:off x="1188831" y="6848219"/>
            <a:ext cx="2015007" cy="1544340"/>
            <a:chOff x="0" y="0"/>
            <a:chExt cx="2015005" cy="1544338"/>
          </a:xfrm>
        </p:grpSpPr>
        <p:sp>
          <p:nvSpPr>
            <p:cNvPr id="160" name="线条"/>
            <p:cNvSpPr/>
            <p:nvPr/>
          </p:nvSpPr>
          <p:spPr>
            <a:xfrm flipH="1" flipV="1">
              <a:off x="470667" y="0"/>
              <a:ext cx="1544339" cy="1544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1" name="记录事务提交"/>
            <p:cNvSpPr txBox="1"/>
            <p:nvPr/>
          </p:nvSpPr>
          <p:spPr>
            <a:xfrm>
              <a:off x="-1" y="598859"/>
              <a:ext cx="11811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记录事务提交</a:t>
              </a:r>
            </a:p>
          </p:txBody>
        </p:sp>
      </p:grpSp>
      <p:sp>
        <p:nvSpPr>
          <p:cNvPr id="163" name="内存修改，数据无变化"/>
          <p:cNvSpPr txBox="1"/>
          <p:nvPr/>
        </p:nvSpPr>
        <p:spPr>
          <a:xfrm>
            <a:off x="8526109" y="3749506"/>
            <a:ext cx="2908301" cy="482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内存修改，数据无变化</a:t>
            </a:r>
          </a:p>
        </p:txBody>
      </p:sp>
      <p:sp>
        <p:nvSpPr>
          <p:cNvPr id="164" name="根据undo log回滚"/>
          <p:cNvSpPr txBox="1"/>
          <p:nvPr/>
        </p:nvSpPr>
        <p:spPr>
          <a:xfrm>
            <a:off x="9189794" y="6708251"/>
            <a:ext cx="2365427" cy="482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根据undo log回滚</a:t>
            </a:r>
          </a:p>
        </p:txBody>
      </p:sp>
      <p:sp>
        <p:nvSpPr>
          <p:cNvPr id="165" name="返回客户端"/>
          <p:cNvSpPr/>
          <p:nvPr/>
        </p:nvSpPr>
        <p:spPr>
          <a:xfrm>
            <a:off x="3179309" y="8969634"/>
            <a:ext cx="1553320" cy="479769"/>
          </a:xfrm>
          <a:prstGeom prst="roundRect">
            <a:avLst>
              <a:gd name="adj" fmla="val 33312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返回客户端</a:t>
            </a:r>
          </a:p>
        </p:txBody>
      </p:sp>
      <p:sp>
        <p:nvSpPr>
          <p:cNvPr id="166" name="线条"/>
          <p:cNvSpPr/>
          <p:nvPr/>
        </p:nvSpPr>
        <p:spPr>
          <a:xfrm>
            <a:off x="3955969" y="8689916"/>
            <a:ext cx="1" cy="2879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根据undo log回滚"/>
          <p:cNvSpPr txBox="1"/>
          <p:nvPr/>
        </p:nvSpPr>
        <p:spPr>
          <a:xfrm>
            <a:off x="9189794" y="7869110"/>
            <a:ext cx="2365427" cy="482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根据undo log回滚</a:t>
            </a:r>
          </a:p>
        </p:txBody>
      </p:sp>
      <p:sp>
        <p:nvSpPr>
          <p:cNvPr id="168" name="数据已更新，无需回滚"/>
          <p:cNvSpPr txBox="1"/>
          <p:nvPr/>
        </p:nvSpPr>
        <p:spPr>
          <a:xfrm>
            <a:off x="8770694" y="8592571"/>
            <a:ext cx="2908301" cy="482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数据已更新，无需回滚</a:t>
            </a:r>
          </a:p>
        </p:txBody>
      </p:sp>
      <p:sp>
        <p:nvSpPr>
          <p:cNvPr id="169" name="优势：事务原子性，数据持久化…"/>
          <p:cNvSpPr txBox="1"/>
          <p:nvPr/>
        </p:nvSpPr>
        <p:spPr>
          <a:xfrm>
            <a:off x="7928473" y="1449707"/>
            <a:ext cx="4103574" cy="8636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优势：事务原子性，数据持久化</a:t>
            </a:r>
          </a:p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劣势：数据总是写磁盘</a:t>
            </a:r>
          </a:p>
        </p:txBody>
      </p:sp>
      <p:grpSp>
        <p:nvGrpSpPr>
          <p:cNvPr id="172" name="成组"/>
          <p:cNvGrpSpPr/>
          <p:nvPr/>
        </p:nvGrpSpPr>
        <p:grpSpPr>
          <a:xfrm>
            <a:off x="4609602" y="6617137"/>
            <a:ext cx="3938246" cy="716262"/>
            <a:chOff x="0" y="0"/>
            <a:chExt cx="3938245" cy="716260"/>
          </a:xfrm>
        </p:grpSpPr>
        <p:sp>
          <p:nvSpPr>
            <p:cNvPr id="170" name="线条"/>
            <p:cNvSpPr/>
            <p:nvPr/>
          </p:nvSpPr>
          <p:spPr>
            <a:xfrm>
              <a:off x="0" y="332413"/>
              <a:ext cx="3938246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1" name="Dingbat 叉号"/>
            <p:cNvSpPr/>
            <p:nvPr/>
          </p:nvSpPr>
          <p:spPr>
            <a:xfrm>
              <a:off x="2961759" y="-1"/>
              <a:ext cx="606145" cy="71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75" name="成组"/>
          <p:cNvGrpSpPr/>
          <p:nvPr/>
        </p:nvGrpSpPr>
        <p:grpSpPr>
          <a:xfrm>
            <a:off x="4609602" y="7671665"/>
            <a:ext cx="3938246" cy="716262"/>
            <a:chOff x="0" y="0"/>
            <a:chExt cx="3938245" cy="716260"/>
          </a:xfrm>
        </p:grpSpPr>
        <p:sp>
          <p:nvSpPr>
            <p:cNvPr id="173" name="线条"/>
            <p:cNvSpPr/>
            <p:nvPr/>
          </p:nvSpPr>
          <p:spPr>
            <a:xfrm>
              <a:off x="0" y="438744"/>
              <a:ext cx="3938246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4" name="Dingbat 叉号"/>
            <p:cNvSpPr/>
            <p:nvPr/>
          </p:nvSpPr>
          <p:spPr>
            <a:xfrm>
              <a:off x="2961759" y="-1"/>
              <a:ext cx="606145" cy="71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78" name="成组"/>
          <p:cNvGrpSpPr/>
          <p:nvPr/>
        </p:nvGrpSpPr>
        <p:grpSpPr>
          <a:xfrm>
            <a:off x="4609602" y="8475740"/>
            <a:ext cx="3938246" cy="716262"/>
            <a:chOff x="0" y="0"/>
            <a:chExt cx="3938245" cy="716260"/>
          </a:xfrm>
        </p:grpSpPr>
        <p:sp>
          <p:nvSpPr>
            <p:cNvPr id="176" name="线条"/>
            <p:cNvSpPr/>
            <p:nvPr/>
          </p:nvSpPr>
          <p:spPr>
            <a:xfrm>
              <a:off x="0" y="358130"/>
              <a:ext cx="3938246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7" name="Dingbat 叉号"/>
            <p:cNvSpPr/>
            <p:nvPr/>
          </p:nvSpPr>
          <p:spPr>
            <a:xfrm>
              <a:off x="2961759" y="-1"/>
              <a:ext cx="606145" cy="71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83" name="成组"/>
          <p:cNvGrpSpPr/>
          <p:nvPr/>
        </p:nvGrpSpPr>
        <p:grpSpPr>
          <a:xfrm>
            <a:off x="4609602" y="3238975"/>
            <a:ext cx="3938246" cy="1109962"/>
            <a:chOff x="0" y="0"/>
            <a:chExt cx="3938245" cy="1109960"/>
          </a:xfrm>
        </p:grpSpPr>
        <p:grpSp>
          <p:nvGrpSpPr>
            <p:cNvPr id="181" name="成组"/>
            <p:cNvGrpSpPr/>
            <p:nvPr/>
          </p:nvGrpSpPr>
          <p:grpSpPr>
            <a:xfrm>
              <a:off x="0" y="393700"/>
              <a:ext cx="3938246" cy="716261"/>
              <a:chOff x="0" y="0"/>
              <a:chExt cx="3938245" cy="716260"/>
            </a:xfrm>
          </p:grpSpPr>
          <p:sp>
            <p:nvSpPr>
              <p:cNvPr id="179" name="线条"/>
              <p:cNvSpPr/>
              <p:nvPr/>
            </p:nvSpPr>
            <p:spPr>
              <a:xfrm>
                <a:off x="0" y="358130"/>
                <a:ext cx="3938246" cy="1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custDash>
                  <a:ds d="100000" sp="200000"/>
                </a:custDash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180" name="Dingbat 叉号"/>
              <p:cNvSpPr/>
              <p:nvPr/>
            </p:nvSpPr>
            <p:spPr>
              <a:xfrm>
                <a:off x="2940035" y="0"/>
                <a:ext cx="606144" cy="716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548" fill="norm" stroke="1" extrusionOk="0">
                    <a:moveTo>
                      <a:pt x="18655" y="0"/>
                    </a:moveTo>
                    <a:cubicBezTo>
                      <a:pt x="18494" y="5"/>
                      <a:pt x="18333" y="109"/>
                      <a:pt x="18066" y="314"/>
                    </a:cubicBezTo>
                    <a:cubicBezTo>
                      <a:pt x="15478" y="2289"/>
                      <a:pt x="13027" y="4381"/>
                      <a:pt x="10727" y="6600"/>
                    </a:cubicBezTo>
                    <a:cubicBezTo>
                      <a:pt x="10587" y="6735"/>
                      <a:pt x="10434" y="6862"/>
                      <a:pt x="10258" y="7020"/>
                    </a:cubicBezTo>
                    <a:cubicBezTo>
                      <a:pt x="10102" y="6832"/>
                      <a:pt x="9974" y="6685"/>
                      <a:pt x="9856" y="6533"/>
                    </a:cubicBezTo>
                    <a:cubicBezTo>
                      <a:pt x="8908" y="5315"/>
                      <a:pt x="7971" y="4091"/>
                      <a:pt x="7009" y="2882"/>
                    </a:cubicBezTo>
                    <a:cubicBezTo>
                      <a:pt x="6625" y="2399"/>
                      <a:pt x="6178" y="1951"/>
                      <a:pt x="5769" y="1483"/>
                    </a:cubicBezTo>
                    <a:cubicBezTo>
                      <a:pt x="5573" y="1260"/>
                      <a:pt x="5327" y="1254"/>
                      <a:pt x="5044" y="1314"/>
                    </a:cubicBezTo>
                    <a:cubicBezTo>
                      <a:pt x="4759" y="1375"/>
                      <a:pt x="4593" y="1540"/>
                      <a:pt x="4590" y="1770"/>
                    </a:cubicBezTo>
                    <a:cubicBezTo>
                      <a:pt x="4583" y="2129"/>
                      <a:pt x="4349" y="2291"/>
                      <a:pt x="3989" y="2389"/>
                    </a:cubicBezTo>
                    <a:cubicBezTo>
                      <a:pt x="3741" y="2232"/>
                      <a:pt x="3498" y="2079"/>
                      <a:pt x="3221" y="1904"/>
                    </a:cubicBezTo>
                    <a:cubicBezTo>
                      <a:pt x="2922" y="2176"/>
                      <a:pt x="2660" y="2427"/>
                      <a:pt x="2382" y="2665"/>
                    </a:cubicBezTo>
                    <a:cubicBezTo>
                      <a:pt x="2135" y="2876"/>
                      <a:pt x="2125" y="3090"/>
                      <a:pt x="2231" y="3371"/>
                    </a:cubicBezTo>
                    <a:cubicBezTo>
                      <a:pt x="3179" y="5877"/>
                      <a:pt x="4394" y="8283"/>
                      <a:pt x="5880" y="10593"/>
                    </a:cubicBezTo>
                    <a:cubicBezTo>
                      <a:pt x="5956" y="10712"/>
                      <a:pt x="6024" y="10835"/>
                      <a:pt x="6094" y="10951"/>
                    </a:cubicBezTo>
                    <a:cubicBezTo>
                      <a:pt x="4046" y="12991"/>
                      <a:pt x="2019" y="15012"/>
                      <a:pt x="0" y="17024"/>
                    </a:cubicBezTo>
                    <a:cubicBezTo>
                      <a:pt x="166" y="17359"/>
                      <a:pt x="297" y="17644"/>
                      <a:pt x="450" y="17921"/>
                    </a:cubicBezTo>
                    <a:cubicBezTo>
                      <a:pt x="559" y="18117"/>
                      <a:pt x="570" y="18299"/>
                      <a:pt x="443" y="18491"/>
                    </a:cubicBezTo>
                    <a:cubicBezTo>
                      <a:pt x="355" y="18625"/>
                      <a:pt x="277" y="18763"/>
                      <a:pt x="214" y="18906"/>
                    </a:cubicBezTo>
                    <a:cubicBezTo>
                      <a:pt x="179" y="18986"/>
                      <a:pt x="139" y="19096"/>
                      <a:pt x="175" y="19164"/>
                    </a:cubicBezTo>
                    <a:cubicBezTo>
                      <a:pt x="462" y="19717"/>
                      <a:pt x="876" y="20186"/>
                      <a:pt x="1406" y="20550"/>
                    </a:cubicBezTo>
                    <a:cubicBezTo>
                      <a:pt x="1668" y="20457"/>
                      <a:pt x="1862" y="20370"/>
                      <a:pt x="2068" y="20319"/>
                    </a:cubicBezTo>
                    <a:cubicBezTo>
                      <a:pt x="2305" y="20259"/>
                      <a:pt x="2506" y="20384"/>
                      <a:pt x="2432" y="20567"/>
                    </a:cubicBezTo>
                    <a:cubicBezTo>
                      <a:pt x="2271" y="20967"/>
                      <a:pt x="2606" y="21165"/>
                      <a:pt x="2838" y="21403"/>
                    </a:cubicBezTo>
                    <a:cubicBezTo>
                      <a:pt x="3027" y="21596"/>
                      <a:pt x="3335" y="21593"/>
                      <a:pt x="3548" y="21414"/>
                    </a:cubicBezTo>
                    <a:cubicBezTo>
                      <a:pt x="3624" y="21350"/>
                      <a:pt x="3679" y="21268"/>
                      <a:pt x="3745" y="21195"/>
                    </a:cubicBezTo>
                    <a:cubicBezTo>
                      <a:pt x="5406" y="19353"/>
                      <a:pt x="7068" y="17510"/>
                      <a:pt x="8732" y="15669"/>
                    </a:cubicBezTo>
                    <a:cubicBezTo>
                      <a:pt x="8850" y="15538"/>
                      <a:pt x="8982" y="15417"/>
                      <a:pt x="9151" y="15248"/>
                    </a:cubicBezTo>
                    <a:cubicBezTo>
                      <a:pt x="9312" y="15457"/>
                      <a:pt x="9442" y="15618"/>
                      <a:pt x="9566" y="15782"/>
                    </a:cubicBezTo>
                    <a:cubicBezTo>
                      <a:pt x="10552" y="17091"/>
                      <a:pt x="11622" y="18348"/>
                      <a:pt x="12799" y="19538"/>
                    </a:cubicBezTo>
                    <a:cubicBezTo>
                      <a:pt x="13137" y="19880"/>
                      <a:pt x="13363" y="19913"/>
                      <a:pt x="13764" y="19639"/>
                    </a:cubicBezTo>
                    <a:cubicBezTo>
                      <a:pt x="14071" y="19429"/>
                      <a:pt x="14340" y="19181"/>
                      <a:pt x="14638" y="18942"/>
                    </a:cubicBezTo>
                    <a:cubicBezTo>
                      <a:pt x="14977" y="19118"/>
                      <a:pt x="15325" y="19299"/>
                      <a:pt x="15670" y="19479"/>
                    </a:cubicBezTo>
                    <a:cubicBezTo>
                      <a:pt x="15874" y="19336"/>
                      <a:pt x="16024" y="19228"/>
                      <a:pt x="16179" y="19123"/>
                    </a:cubicBezTo>
                    <a:cubicBezTo>
                      <a:pt x="16407" y="18969"/>
                      <a:pt x="16586" y="18817"/>
                      <a:pt x="16625" y="18532"/>
                    </a:cubicBezTo>
                    <a:cubicBezTo>
                      <a:pt x="16663" y="18245"/>
                      <a:pt x="16848" y="17980"/>
                      <a:pt x="17238" y="17893"/>
                    </a:cubicBezTo>
                    <a:cubicBezTo>
                      <a:pt x="17537" y="17826"/>
                      <a:pt x="17736" y="17646"/>
                      <a:pt x="17893" y="17435"/>
                    </a:cubicBezTo>
                    <a:cubicBezTo>
                      <a:pt x="18144" y="17098"/>
                      <a:pt x="18337" y="16737"/>
                      <a:pt x="18424" y="16377"/>
                    </a:cubicBezTo>
                    <a:cubicBezTo>
                      <a:pt x="16705" y="14528"/>
                      <a:pt x="15014" y="12708"/>
                      <a:pt x="13308" y="10873"/>
                    </a:cubicBezTo>
                    <a:cubicBezTo>
                      <a:pt x="13494" y="10665"/>
                      <a:pt x="13612" y="10530"/>
                      <a:pt x="13734" y="10397"/>
                    </a:cubicBezTo>
                    <a:cubicBezTo>
                      <a:pt x="15805" y="8137"/>
                      <a:pt x="18039" y="6000"/>
                      <a:pt x="20413" y="3968"/>
                    </a:cubicBezTo>
                    <a:cubicBezTo>
                      <a:pt x="20703" y="3719"/>
                      <a:pt x="20983" y="3471"/>
                      <a:pt x="21190" y="3153"/>
                    </a:cubicBezTo>
                    <a:cubicBezTo>
                      <a:pt x="21585" y="2544"/>
                      <a:pt x="21600" y="2565"/>
                      <a:pt x="21129" y="2026"/>
                    </a:cubicBezTo>
                    <a:cubicBezTo>
                      <a:pt x="20955" y="1827"/>
                      <a:pt x="20762" y="1776"/>
                      <a:pt x="20487" y="1772"/>
                    </a:cubicBezTo>
                    <a:cubicBezTo>
                      <a:pt x="19961" y="1764"/>
                      <a:pt x="19720" y="1486"/>
                      <a:pt x="19806" y="1064"/>
                    </a:cubicBezTo>
                    <a:cubicBezTo>
                      <a:pt x="19825" y="971"/>
                      <a:pt x="19804" y="847"/>
                      <a:pt x="19743" y="773"/>
                    </a:cubicBezTo>
                    <a:cubicBezTo>
                      <a:pt x="19597" y="599"/>
                      <a:pt x="19434" y="429"/>
                      <a:pt x="19245" y="289"/>
                    </a:cubicBezTo>
                    <a:cubicBezTo>
                      <a:pt x="18978" y="92"/>
                      <a:pt x="18816" y="-4"/>
                      <a:pt x="18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182" name="宕机"/>
            <p:cNvSpPr txBox="1"/>
            <p:nvPr/>
          </p:nvSpPr>
          <p:spPr>
            <a:xfrm>
              <a:off x="3004047" y="-1"/>
              <a:ext cx="4699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5E5E5E"/>
                  </a:solidFill>
                </a:defRPr>
              </a:lvl1pPr>
            </a:lstStyle>
            <a:p>
              <a:pPr/>
              <a:r>
                <a:t>宕机</a:t>
              </a:r>
            </a:p>
          </p:txBody>
        </p:sp>
      </p:grpSp>
      <p:sp>
        <p:nvSpPr>
          <p:cNvPr id="184" name="线条"/>
          <p:cNvSpPr/>
          <p:nvPr/>
        </p:nvSpPr>
        <p:spPr>
          <a:xfrm>
            <a:off x="3965063" y="4737198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线条"/>
          <p:cNvSpPr/>
          <p:nvPr/>
        </p:nvSpPr>
        <p:spPr>
          <a:xfrm flipV="1">
            <a:off x="1648339" y="3262747"/>
            <a:ext cx="1" cy="2628708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32" presetID="4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32" presetID="4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4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32" presetID="4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32" presetID="4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8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32" presetID="4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8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32" presetID="4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9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32" presetID="4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32" presetID="4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Subtype="32" presetID="4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32" presetID="4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32" presetID="4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32" presetID="4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Subtype="32" presetID="4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Subtype="32" presetID="4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Class="entr" nodeType="clickEffect" presetSubtype="32" presetID="4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ntr" nodeType="click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Class="entr" nodeType="click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Class="entr" nodeType="click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Class="entr" nodeType="click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Class="entr" nodeType="clickEffect" presetSubtype="1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9"/>
      <p:bldP build="whole" bldLvl="1" animBg="1" rev="0" advAuto="0" spid="150" grpId="19"/>
      <p:bldP build="whole" bldLvl="1" animBg="1" rev="0" advAuto="0" spid="151" grpId="22"/>
      <p:bldP build="whole" bldLvl="1" animBg="1" rev="0" advAuto="0" spid="131" grpId="2"/>
      <p:bldP build="whole" bldLvl="1" animBg="1" rev="0" advAuto="0" spid="152" grpId="23"/>
      <p:bldP build="whole" bldLvl="1" animBg="1" rev="0" advAuto="0" spid="147" grpId="17"/>
      <p:bldP build="whole" bldLvl="1" animBg="1" rev="0" advAuto="0" spid="175" grpId="36"/>
      <p:bldP build="whole" bldLvl="1" animBg="1" rev="0" advAuto="0" spid="178" grpId="38"/>
      <p:bldP build="whole" bldLvl="1" animBg="1" rev="0" advAuto="0" spid="144" grpId="12"/>
      <p:bldP build="whole" bldLvl="1" animBg="1" rev="0" advAuto="0" spid="145" grpId="16"/>
      <p:bldP build="whole" bldLvl="1" animBg="1" rev="0" advAuto="0" spid="137" grpId="6"/>
      <p:bldP build="whole" bldLvl="1" animBg="1" rev="0" advAuto="0" spid="127" grpId="3"/>
      <p:bldP build="whole" bldLvl="1" animBg="1" rev="0" advAuto="0" spid="162" grpId="29"/>
      <p:bldP build="whole" bldLvl="1" animBg="1" rev="0" advAuto="0" spid="163" grpId="33"/>
      <p:bldP build="whole" bldLvl="1" animBg="1" rev="0" advAuto="0" spid="172" grpId="34"/>
      <p:bldP build="whole" bldLvl="1" animBg="1" rev="0" advAuto="0" spid="143" grpId="8"/>
      <p:bldP build="whole" bldLvl="1" animBg="1" rev="0" advAuto="0" spid="149" grpId="18"/>
      <p:bldP build="whole" bldLvl="1" animBg="1" rev="0" advAuto="0" spid="146" grpId="14"/>
      <p:bldP build="whole" bldLvl="1" animBg="1" rev="0" advAuto="0" spid="159" grpId="27"/>
      <p:bldP build="whole" bldLvl="1" animBg="1" rev="0" advAuto="0" spid="138" grpId="11"/>
      <p:bldP build="whole" bldLvl="1" animBg="1" rev="0" advAuto="0" spid="157" grpId="26"/>
      <p:bldP build="whole" bldLvl="1" animBg="1" rev="0" advAuto="0" spid="164" grpId="35"/>
      <p:bldP build="whole" bldLvl="1" animBg="1" rev="0" advAuto="0" spid="134" grpId="5"/>
      <p:bldP build="whole" bldLvl="1" animBg="1" rev="0" advAuto="0" spid="169" grpId="40"/>
      <p:bldP build="whole" bldLvl="1" animBg="1" rev="0" advAuto="0" spid="165" grpId="31"/>
      <p:bldP build="whole" bldLvl="1" animBg="1" rev="0" advAuto="0" spid="158" grpId="28"/>
      <p:bldP build="whole" bldLvl="1" animBg="1" rev="0" advAuto="0" spid="140" grpId="10"/>
      <p:bldP build="whole" bldLvl="1" animBg="1" rev="0" advAuto="0" spid="128" grpId="1"/>
      <p:bldP build="whole" bldLvl="1" animBg="1" rev="0" advAuto="0" spid="183" grpId="32"/>
      <p:bldP build="whole" bldLvl="1" animBg="1" rev="0" advAuto="0" spid="153" grpId="24"/>
      <p:bldP build="whole" bldLvl="1" animBg="1" rev="0" advAuto="0" spid="139" grpId="13"/>
      <p:bldP build="whole" bldLvl="1" animBg="1" rev="0" advAuto="0" spid="167" grpId="37"/>
      <p:bldP build="whole" bldLvl="1" animBg="1" rev="0" advAuto="0" spid="168" grpId="39"/>
      <p:bldP build="whole" bldLvl="1" animBg="1" rev="0" advAuto="0" spid="184" grpId="15"/>
      <p:bldP build="whole" bldLvl="1" animBg="1" rev="0" advAuto="0" spid="126" grpId="4"/>
      <p:bldP build="whole" bldLvl="1" animBg="1" rev="0" advAuto="0" spid="166" grpId="30"/>
      <p:bldP build="whole" bldLvl="1" animBg="1" rev="0" advAuto="0" spid="185" grpId="21"/>
      <p:bldP build="whole" bldLvl="1" animBg="1" rev="0" advAuto="0" spid="148" grpId="20"/>
      <p:bldP build="whole" bldLvl="1" animBg="1" rev="0" advAuto="0" spid="154" grpId="25"/>
      <p:bldP build="whole" bldLvl="1" animBg="1" rev="0" advAuto="0" spid="135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nnodb - undo - 回滚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innodb - undo - 回滚</a:t>
            </a:r>
          </a:p>
        </p:txBody>
      </p:sp>
      <p:sp>
        <p:nvSpPr>
          <p:cNvPr id="188" name="为了保障事务原子性以及数据持久化，在事务提交前需要调用sync保证undo log和data被刷出到磁盘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496"/>
            </a:pPr>
            <a:r>
              <a:t>为了保障事务原子性以及数据持久化，在事务提交前需要调用sync保证undo log和data被刷出到磁盘。</a:t>
            </a:r>
          </a:p>
          <a:p>
            <a:pPr marL="346709" indent="-346709" defTabSz="455675">
              <a:spcBef>
                <a:spcPts val="3200"/>
              </a:spcBef>
              <a:defRPr sz="2496"/>
            </a:pPr>
            <a:r>
              <a:t>凡是事务最终提交前宕机，都可以依靠磁盘保存的undo log完成数据恢复（回滚）。</a:t>
            </a:r>
          </a:p>
          <a:p>
            <a:pPr marL="346709" indent="-346709" defTabSz="455675">
              <a:spcBef>
                <a:spcPts val="3200"/>
              </a:spcBef>
              <a:defRPr b="1" sz="2496"/>
            </a:pPr>
            <a:r>
              <a:t>通过某种技术手段（redo），避免每个事务持久化data（定时的sync），可以大幅提升写入性能，主要思路：</a:t>
            </a:r>
          </a:p>
          <a:p>
            <a:pPr lvl="1" marL="693419" indent="-346709" defTabSz="455675">
              <a:spcBef>
                <a:spcPts val="3200"/>
              </a:spcBef>
              <a:defRPr b="1" sz="2496"/>
            </a:pPr>
            <a:r>
              <a:t>更新后的data先缓存在内存，不立即落盘。—-</a:t>
            </a:r>
            <a:r>
              <a:rPr>
                <a:solidFill>
                  <a:srgbClr val="FF2600"/>
                </a:solidFill>
              </a:rPr>
              <a:t>宕机丢失更新？</a:t>
            </a:r>
            <a:endParaRPr>
              <a:solidFill>
                <a:srgbClr val="FF2600"/>
              </a:solidFill>
            </a:endParaRPr>
          </a:p>
          <a:p>
            <a:pPr lvl="1" marL="693419" indent="-346709" defTabSz="455675">
              <a:spcBef>
                <a:spcPts val="3200"/>
              </a:spcBef>
              <a:defRPr b="1" sz="2496"/>
            </a:pPr>
            <a:r>
              <a:t>将更新的数据顺序写到redo log，比覆盖data要快。—-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增量取代全量</a:t>
            </a:r>
          </a:p>
          <a:p>
            <a:pPr lvl="1" marL="693419" indent="-346709" defTabSz="455675">
              <a:spcBef>
                <a:spcPts val="3200"/>
              </a:spcBef>
              <a:defRPr b="1" sz="2496"/>
            </a:pPr>
            <a:r>
              <a:t>宕机重放redo log，恢复已经提交的事务（恢复本应落地的data）。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成组"/>
          <p:cNvGrpSpPr/>
          <p:nvPr/>
        </p:nvGrpSpPr>
        <p:grpSpPr>
          <a:xfrm>
            <a:off x="863187" y="2443660"/>
            <a:ext cx="1570306" cy="1806725"/>
            <a:chOff x="0" y="0"/>
            <a:chExt cx="1570304" cy="1806723"/>
          </a:xfrm>
        </p:grpSpPr>
        <p:sp>
          <p:nvSpPr>
            <p:cNvPr id="190" name="圆角矩形"/>
            <p:cNvSpPr/>
            <p:nvPr/>
          </p:nvSpPr>
          <p:spPr>
            <a:xfrm>
              <a:off x="0" y="0"/>
              <a:ext cx="1570305" cy="1806724"/>
            </a:xfrm>
            <a:prstGeom prst="roundRect">
              <a:avLst>
                <a:gd name="adj" fmla="val 17798"/>
              </a:avLst>
            </a:prstGeom>
            <a:solidFill>
              <a:srgbClr val="FFFFFF"/>
            </a:solidFill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1" name="undo log buffer"/>
            <p:cNvSpPr/>
            <p:nvPr/>
          </p:nvSpPr>
          <p:spPr>
            <a:xfrm>
              <a:off x="167292" y="149360"/>
              <a:ext cx="1235721" cy="622545"/>
            </a:xfrm>
            <a:prstGeom prst="roundRect">
              <a:avLst>
                <a:gd name="adj" fmla="val 25672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undo log buffer</a:t>
              </a:r>
            </a:p>
          </p:txBody>
        </p:sp>
        <p:sp>
          <p:nvSpPr>
            <p:cNvPr id="192" name="redo log buffer"/>
            <p:cNvSpPr/>
            <p:nvPr/>
          </p:nvSpPr>
          <p:spPr>
            <a:xfrm>
              <a:off x="167292" y="969939"/>
              <a:ext cx="1235721" cy="622544"/>
            </a:xfrm>
            <a:prstGeom prst="roundRect">
              <a:avLst>
                <a:gd name="adj" fmla="val 25672"/>
              </a:avLst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redo log buffer</a:t>
              </a:r>
            </a:p>
          </p:txBody>
        </p:sp>
      </p:grpSp>
      <p:sp>
        <p:nvSpPr>
          <p:cNvPr id="194" name="innodb - redo - 重做"/>
          <p:cNvSpPr txBox="1"/>
          <p:nvPr>
            <p:ph type="title"/>
          </p:nvPr>
        </p:nvSpPr>
        <p:spPr>
          <a:xfrm>
            <a:off x="825500" y="23968"/>
            <a:ext cx="10933510" cy="1116112"/>
          </a:xfrm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pPr/>
            <a:r>
              <a:t>innodb - redo - 重做</a:t>
            </a:r>
          </a:p>
        </p:txBody>
      </p:sp>
      <p:sp>
        <p:nvSpPr>
          <p:cNvPr id="195" name="磁盘数据…"/>
          <p:cNvSpPr/>
          <p:nvPr/>
        </p:nvSpPr>
        <p:spPr>
          <a:xfrm>
            <a:off x="5542006" y="1409700"/>
            <a:ext cx="1863974" cy="979934"/>
          </a:xfrm>
          <a:prstGeom prst="roundRect">
            <a:avLst>
              <a:gd name="adj" fmla="val 16309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磁盘数据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= 1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= 2</a:t>
            </a:r>
          </a:p>
        </p:txBody>
      </p:sp>
      <p:sp>
        <p:nvSpPr>
          <p:cNvPr id="196" name="事务开始"/>
          <p:cNvSpPr/>
          <p:nvPr/>
        </p:nvSpPr>
        <p:spPr>
          <a:xfrm>
            <a:off x="3338109" y="1610233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事务开始</a:t>
            </a:r>
          </a:p>
        </p:txBody>
      </p:sp>
      <p:sp>
        <p:nvSpPr>
          <p:cNvPr id="197" name="客户端"/>
          <p:cNvSpPr/>
          <p:nvPr/>
        </p:nvSpPr>
        <p:spPr>
          <a:xfrm>
            <a:off x="1030479" y="1409700"/>
            <a:ext cx="1235721" cy="979934"/>
          </a:xfrm>
          <a:prstGeom prst="roundRect">
            <a:avLst>
              <a:gd name="adj" fmla="val 16309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客户端</a:t>
            </a:r>
          </a:p>
        </p:txBody>
      </p:sp>
      <p:grpSp>
        <p:nvGrpSpPr>
          <p:cNvPr id="200" name="成组"/>
          <p:cNvGrpSpPr/>
          <p:nvPr/>
        </p:nvGrpSpPr>
        <p:grpSpPr>
          <a:xfrm>
            <a:off x="2393199" y="1079412"/>
            <a:ext cx="903040" cy="817589"/>
            <a:chOff x="0" y="-441921"/>
            <a:chExt cx="903039" cy="817588"/>
          </a:xfrm>
        </p:grpSpPr>
        <p:sp>
          <p:nvSpPr>
            <p:cNvPr id="198" name="线条"/>
            <p:cNvSpPr/>
            <p:nvPr/>
          </p:nvSpPr>
          <p:spPr>
            <a:xfrm flipV="1">
              <a:off x="0" y="375666"/>
              <a:ext cx="9030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9" name="提交事务…"/>
            <p:cNvSpPr txBox="1"/>
            <p:nvPr/>
          </p:nvSpPr>
          <p:spPr>
            <a:xfrm>
              <a:off x="14055" y="-441922"/>
              <a:ext cx="874929" cy="782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提交事务</a:t>
              </a:r>
            </a:p>
            <a:p>
              <a:pPr>
                <a:defRPr sz="1400"/>
              </a:pPr>
              <a:r>
                <a:t>a = 3</a:t>
              </a:r>
            </a:p>
            <a:p>
              <a:pPr>
                <a:defRPr sz="1400"/>
              </a:pPr>
              <a:r>
                <a:t>b = 4</a:t>
              </a:r>
            </a:p>
          </p:txBody>
        </p:sp>
      </p:grpSp>
      <p:grpSp>
        <p:nvGrpSpPr>
          <p:cNvPr id="203" name="成组"/>
          <p:cNvGrpSpPr/>
          <p:nvPr/>
        </p:nvGrpSpPr>
        <p:grpSpPr>
          <a:xfrm>
            <a:off x="4400089" y="1183406"/>
            <a:ext cx="1230529" cy="716261"/>
            <a:chOff x="0" y="0"/>
            <a:chExt cx="1230528" cy="716260"/>
          </a:xfrm>
        </p:grpSpPr>
        <p:sp>
          <p:nvSpPr>
            <p:cNvPr id="201" name="线条"/>
            <p:cNvSpPr/>
            <p:nvPr/>
          </p:nvSpPr>
          <p:spPr>
            <a:xfrm flipH="1" flipV="1">
              <a:off x="215610" y="716260"/>
              <a:ext cx="79930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2" name="读取文件片段…"/>
            <p:cNvSpPr txBox="1"/>
            <p:nvPr/>
          </p:nvSpPr>
          <p:spPr>
            <a:xfrm>
              <a:off x="-1" y="0"/>
              <a:ext cx="1230530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读取文件片段</a:t>
              </a:r>
            </a:p>
            <a:p>
              <a:pPr>
                <a:defRPr sz="1400"/>
              </a:pPr>
              <a:r>
                <a:t>到内存</a:t>
              </a:r>
            </a:p>
          </p:txBody>
        </p:sp>
      </p:grpSp>
      <p:sp>
        <p:nvSpPr>
          <p:cNvPr id="204" name="备份a=1"/>
          <p:cNvSpPr/>
          <p:nvPr/>
        </p:nvSpPr>
        <p:spPr>
          <a:xfrm>
            <a:off x="3338109" y="2516091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备份a=1</a:t>
            </a:r>
          </a:p>
        </p:txBody>
      </p:sp>
      <p:sp>
        <p:nvSpPr>
          <p:cNvPr id="205" name="线条"/>
          <p:cNvSpPr/>
          <p:nvPr/>
        </p:nvSpPr>
        <p:spPr>
          <a:xfrm>
            <a:off x="3955969" y="212524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更新a=3"/>
          <p:cNvSpPr/>
          <p:nvPr/>
        </p:nvSpPr>
        <p:spPr>
          <a:xfrm>
            <a:off x="3338109" y="3297992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更新a=3</a:t>
            </a:r>
          </a:p>
        </p:txBody>
      </p:sp>
      <p:sp>
        <p:nvSpPr>
          <p:cNvPr id="207" name="备份a=2"/>
          <p:cNvSpPr/>
          <p:nvPr/>
        </p:nvSpPr>
        <p:spPr>
          <a:xfrm>
            <a:off x="3338109" y="4203851"/>
            <a:ext cx="1235721" cy="479768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备份a=2</a:t>
            </a:r>
          </a:p>
        </p:txBody>
      </p:sp>
      <p:sp>
        <p:nvSpPr>
          <p:cNvPr id="208" name="线条"/>
          <p:cNvSpPr/>
          <p:nvPr/>
        </p:nvSpPr>
        <p:spPr>
          <a:xfrm>
            <a:off x="3955969" y="296912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11" name="成组"/>
          <p:cNvGrpSpPr/>
          <p:nvPr/>
        </p:nvGrpSpPr>
        <p:grpSpPr>
          <a:xfrm>
            <a:off x="2289640" y="2425700"/>
            <a:ext cx="1025029" cy="362877"/>
            <a:chOff x="0" y="0"/>
            <a:chExt cx="1025028" cy="362876"/>
          </a:xfrm>
        </p:grpSpPr>
        <p:sp>
          <p:nvSpPr>
            <p:cNvPr id="209" name="线条"/>
            <p:cNvSpPr/>
            <p:nvPr/>
          </p:nvSpPr>
          <p:spPr>
            <a:xfrm flipH="1" flipV="1">
              <a:off x="16261" y="362876"/>
              <a:ext cx="992506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1684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0" name="内存操作"/>
            <p:cNvSpPr txBox="1"/>
            <p:nvPr/>
          </p:nvSpPr>
          <p:spPr>
            <a:xfrm>
              <a:off x="0" y="-1"/>
              <a:ext cx="1025029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/>
              </a:lvl1pPr>
            </a:lstStyle>
            <a:p>
              <a:pPr/>
              <a:r>
                <a:t>内存操作</a:t>
              </a:r>
            </a:p>
          </p:txBody>
        </p:sp>
      </p:grpSp>
      <p:sp>
        <p:nvSpPr>
          <p:cNvPr id="212" name="线条"/>
          <p:cNvSpPr/>
          <p:nvPr/>
        </p:nvSpPr>
        <p:spPr>
          <a:xfrm>
            <a:off x="3955969" y="3813006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更新b=4"/>
          <p:cNvSpPr/>
          <p:nvPr/>
        </p:nvSpPr>
        <p:spPr>
          <a:xfrm>
            <a:off x="3338109" y="5109709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更新b=4</a:t>
            </a:r>
          </a:p>
        </p:txBody>
      </p:sp>
      <p:sp>
        <p:nvSpPr>
          <p:cNvPr id="214" name="线条"/>
          <p:cNvSpPr/>
          <p:nvPr/>
        </p:nvSpPr>
        <p:spPr>
          <a:xfrm>
            <a:off x="3955969" y="5624722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redo+undo log 文件"/>
          <p:cNvSpPr/>
          <p:nvPr/>
        </p:nvSpPr>
        <p:spPr>
          <a:xfrm>
            <a:off x="1030479" y="6015567"/>
            <a:ext cx="1235721" cy="716262"/>
          </a:xfrm>
          <a:prstGeom prst="roundRect">
            <a:avLst>
              <a:gd name="adj" fmla="val 22313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redo+undo log 文件</a:t>
            </a:r>
          </a:p>
        </p:txBody>
      </p:sp>
      <p:sp>
        <p:nvSpPr>
          <p:cNvPr id="216" name="redo+undo log落地"/>
          <p:cNvSpPr/>
          <p:nvPr/>
        </p:nvSpPr>
        <p:spPr>
          <a:xfrm>
            <a:off x="3338109" y="6015567"/>
            <a:ext cx="1235721" cy="716262"/>
          </a:xfrm>
          <a:prstGeom prst="roundRect">
            <a:avLst>
              <a:gd name="adj" fmla="val 22313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redo+undo log落地</a:t>
            </a:r>
          </a:p>
        </p:txBody>
      </p:sp>
      <p:sp>
        <p:nvSpPr>
          <p:cNvPr id="217" name="事务提交"/>
          <p:cNvSpPr/>
          <p:nvPr/>
        </p:nvSpPr>
        <p:spPr>
          <a:xfrm>
            <a:off x="3338109" y="7157918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事务提交</a:t>
            </a:r>
          </a:p>
        </p:txBody>
      </p:sp>
      <p:sp>
        <p:nvSpPr>
          <p:cNvPr id="218" name="线条"/>
          <p:cNvSpPr/>
          <p:nvPr/>
        </p:nvSpPr>
        <p:spPr>
          <a:xfrm>
            <a:off x="3955969" y="6767073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返回客户端"/>
          <p:cNvSpPr/>
          <p:nvPr/>
        </p:nvSpPr>
        <p:spPr>
          <a:xfrm>
            <a:off x="3179309" y="8063776"/>
            <a:ext cx="1553320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返回客户端</a:t>
            </a:r>
          </a:p>
        </p:txBody>
      </p:sp>
      <p:sp>
        <p:nvSpPr>
          <p:cNvPr id="220" name="线条"/>
          <p:cNvSpPr/>
          <p:nvPr/>
        </p:nvSpPr>
        <p:spPr>
          <a:xfrm>
            <a:off x="3955969" y="7706776"/>
            <a:ext cx="1" cy="2879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线条"/>
          <p:cNvSpPr/>
          <p:nvPr/>
        </p:nvSpPr>
        <p:spPr>
          <a:xfrm>
            <a:off x="3965063" y="4737198"/>
            <a:ext cx="1" cy="355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线条"/>
          <p:cNvSpPr/>
          <p:nvPr/>
        </p:nvSpPr>
        <p:spPr>
          <a:xfrm flipH="1">
            <a:off x="2308070" y="3599855"/>
            <a:ext cx="988169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线条"/>
          <p:cNvSpPr/>
          <p:nvPr/>
        </p:nvSpPr>
        <p:spPr>
          <a:xfrm flipH="1" flipV="1">
            <a:off x="2352002" y="3045160"/>
            <a:ext cx="975623" cy="1101328"/>
          </a:xfrm>
          <a:prstGeom prst="line">
            <a:avLst/>
          </a:prstGeom>
          <a:ln w="25400">
            <a:solidFill>
              <a:schemeClr val="accent1">
                <a:lumOff val="1684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线条"/>
          <p:cNvSpPr/>
          <p:nvPr/>
        </p:nvSpPr>
        <p:spPr>
          <a:xfrm flipH="1" flipV="1">
            <a:off x="2262942" y="3922286"/>
            <a:ext cx="1068694" cy="1262976"/>
          </a:xfrm>
          <a:prstGeom prst="line">
            <a:avLst/>
          </a:prstGeom>
          <a:ln w="254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线条"/>
          <p:cNvSpPr/>
          <p:nvPr/>
        </p:nvSpPr>
        <p:spPr>
          <a:xfrm flipH="1">
            <a:off x="2350634" y="6388135"/>
            <a:ext cx="9030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内存数据…"/>
          <p:cNvSpPr/>
          <p:nvPr/>
        </p:nvSpPr>
        <p:spPr>
          <a:xfrm>
            <a:off x="5542006" y="4859626"/>
            <a:ext cx="1863974" cy="979935"/>
          </a:xfrm>
          <a:prstGeom prst="roundRect">
            <a:avLst>
              <a:gd name="adj" fmla="val 16309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内存数据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= 3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= 4</a:t>
            </a:r>
          </a:p>
        </p:txBody>
      </p:sp>
      <p:sp>
        <p:nvSpPr>
          <p:cNvPr id="227" name="线条"/>
          <p:cNvSpPr/>
          <p:nvPr/>
        </p:nvSpPr>
        <p:spPr>
          <a:xfrm>
            <a:off x="4672260" y="5349593"/>
            <a:ext cx="6861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8" name="线条"/>
          <p:cNvSpPr/>
          <p:nvPr/>
        </p:nvSpPr>
        <p:spPr>
          <a:xfrm>
            <a:off x="4672260" y="3599855"/>
            <a:ext cx="892539" cy="122956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31" name="成组"/>
          <p:cNvGrpSpPr/>
          <p:nvPr/>
        </p:nvGrpSpPr>
        <p:grpSpPr>
          <a:xfrm>
            <a:off x="7362993" y="4909476"/>
            <a:ext cx="1892301" cy="440118"/>
            <a:chOff x="0" y="0"/>
            <a:chExt cx="1892300" cy="440116"/>
          </a:xfrm>
        </p:grpSpPr>
        <p:sp>
          <p:nvSpPr>
            <p:cNvPr id="229" name="线条"/>
            <p:cNvSpPr/>
            <p:nvPr/>
          </p:nvSpPr>
          <p:spPr>
            <a:xfrm>
              <a:off x="187450" y="440116"/>
              <a:ext cx="153536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30" name="按一定策略，定时刷出"/>
            <p:cNvSpPr txBox="1"/>
            <p:nvPr/>
          </p:nvSpPr>
          <p:spPr>
            <a:xfrm>
              <a:off x="0" y="0"/>
              <a:ext cx="1892300" cy="355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按一定策略，定时刷出</a:t>
              </a:r>
            </a:p>
          </p:txBody>
        </p:sp>
      </p:grpSp>
      <p:sp>
        <p:nvSpPr>
          <p:cNvPr id="232" name="磁盘新数据…"/>
          <p:cNvSpPr/>
          <p:nvPr/>
        </p:nvSpPr>
        <p:spPr>
          <a:xfrm>
            <a:off x="9212306" y="4859626"/>
            <a:ext cx="1863974" cy="979935"/>
          </a:xfrm>
          <a:prstGeom prst="roundRect">
            <a:avLst>
              <a:gd name="adj" fmla="val 16309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磁盘新数据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 = 3</a:t>
            </a:r>
          </a:p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b = 4</a:t>
            </a:r>
          </a:p>
        </p:txBody>
      </p:sp>
      <p:grpSp>
        <p:nvGrpSpPr>
          <p:cNvPr id="235" name="成组"/>
          <p:cNvGrpSpPr/>
          <p:nvPr/>
        </p:nvGrpSpPr>
        <p:grpSpPr>
          <a:xfrm>
            <a:off x="7492999" y="2473728"/>
            <a:ext cx="1844132" cy="2252255"/>
            <a:chOff x="0" y="0"/>
            <a:chExt cx="1844130" cy="2252254"/>
          </a:xfrm>
        </p:grpSpPr>
        <p:sp>
          <p:nvSpPr>
            <p:cNvPr id="233" name="线条"/>
            <p:cNvSpPr/>
            <p:nvPr/>
          </p:nvSpPr>
          <p:spPr>
            <a:xfrm flipH="1" flipV="1">
              <a:off x="0" y="0"/>
              <a:ext cx="1844131" cy="22522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34" name="覆盖"/>
            <p:cNvSpPr txBox="1"/>
            <p:nvPr/>
          </p:nvSpPr>
          <p:spPr>
            <a:xfrm>
              <a:off x="908050" y="886348"/>
              <a:ext cx="46990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覆盖</a:t>
              </a:r>
            </a:p>
          </p:txBody>
        </p:sp>
      </p:grpSp>
      <p:grpSp>
        <p:nvGrpSpPr>
          <p:cNvPr id="238" name="成组"/>
          <p:cNvGrpSpPr/>
          <p:nvPr/>
        </p:nvGrpSpPr>
        <p:grpSpPr>
          <a:xfrm>
            <a:off x="1670049" y="6698379"/>
            <a:ext cx="1554915" cy="726391"/>
            <a:chOff x="0" y="0"/>
            <a:chExt cx="1554913" cy="726389"/>
          </a:xfrm>
        </p:grpSpPr>
        <p:sp>
          <p:nvSpPr>
            <p:cNvPr id="236" name="线条"/>
            <p:cNvSpPr/>
            <p:nvPr/>
          </p:nvSpPr>
          <p:spPr>
            <a:xfrm flipH="1" flipV="1">
              <a:off x="574048" y="0"/>
              <a:ext cx="980866" cy="7058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37" name="记录事务提交"/>
            <p:cNvSpPr txBox="1"/>
            <p:nvPr/>
          </p:nvSpPr>
          <p:spPr>
            <a:xfrm>
              <a:off x="0" y="370789"/>
              <a:ext cx="118110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记录事务提交</a:t>
              </a:r>
            </a:p>
          </p:txBody>
        </p:sp>
      </p:grpSp>
      <p:sp>
        <p:nvSpPr>
          <p:cNvPr id="239" name="事务提交：…"/>
          <p:cNvSpPr txBox="1"/>
          <p:nvPr/>
        </p:nvSpPr>
        <p:spPr>
          <a:xfrm>
            <a:off x="5269232" y="6723626"/>
            <a:ext cx="7574583" cy="257810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事务提交：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记录1: &lt;trx1, </a:t>
            </a:r>
            <a:r>
              <a:rPr b="1"/>
              <a:t>Undo log insert</a:t>
            </a:r>
            <a:r>
              <a:t> &lt;undo_update xxx set a=1 …&gt;&gt;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记录2: &lt;trx1, update xxx set a=3 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记录3: &lt;trx1, </a:t>
            </a:r>
            <a:r>
              <a:rPr b="1"/>
              <a:t>Undo log insert</a:t>
            </a:r>
            <a:r>
              <a:t> &lt;undo_update xxx set b=2…&gt;&gt;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记录4: &lt;trx1, update xxx set b=4…&gt;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记录5: &lt;trx1, commit …&gt;</a:t>
            </a:r>
          </a:p>
        </p:txBody>
      </p:sp>
      <p:sp>
        <p:nvSpPr>
          <p:cNvPr id="240" name="事务回滚"/>
          <p:cNvSpPr/>
          <p:nvPr/>
        </p:nvSpPr>
        <p:spPr>
          <a:xfrm>
            <a:off x="5328529" y="6032184"/>
            <a:ext cx="1235721" cy="479769"/>
          </a:xfrm>
          <a:prstGeom prst="roundRect">
            <a:avLst>
              <a:gd name="adj" fmla="val 33312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事务回滚</a:t>
            </a:r>
          </a:p>
        </p:txBody>
      </p:sp>
      <p:sp>
        <p:nvSpPr>
          <p:cNvPr id="241" name="线条"/>
          <p:cNvSpPr/>
          <p:nvPr/>
        </p:nvSpPr>
        <p:spPr>
          <a:xfrm>
            <a:off x="4661982" y="6272068"/>
            <a:ext cx="5821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事务回滚：…"/>
          <p:cNvSpPr txBox="1"/>
          <p:nvPr/>
        </p:nvSpPr>
        <p:spPr>
          <a:xfrm>
            <a:off x="5269232" y="2657471"/>
            <a:ext cx="7574583" cy="328930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事务回滚：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记录1: &lt;trx1, </a:t>
            </a:r>
            <a:r>
              <a:rPr b="1"/>
              <a:t>Undo log insert</a:t>
            </a:r>
            <a:r>
              <a:t> &lt;undo_update xxx set a=1 …&gt;&gt;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记录2: &lt;trx1, update xxx set a=3 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记录3: &lt;trx1, </a:t>
            </a:r>
            <a:r>
              <a:rPr b="1"/>
              <a:t>Undo log insert</a:t>
            </a:r>
            <a:r>
              <a:t> &lt;undo_update xxx set b=2…&gt;&gt;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记录4: &lt;trx1, update xxx set b=4…&gt;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记录5: &lt;trx1, update xxx set a=1 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记录6: &lt;trx1, update xxx set b=2 …&gt;</a:t>
            </a:r>
          </a:p>
          <a:p>
            <a:pPr algn="l" defTabSz="457200">
              <a:lnSpc>
                <a:spcPts val="3800"/>
              </a:lnSpc>
              <a:defRPr b="0" sz="200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记录5: &lt;trx1, rollback …&gt;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nodeType="click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1"/>
      <p:bldP build="whole" bldLvl="1" animBg="1" rev="0" advAuto="0" spid="222" grpId="12"/>
      <p:bldP build="whole" bldLvl="1" animBg="1" rev="0" advAuto="0" spid="197" grpId="1"/>
      <p:bldP build="whole" bldLvl="1" animBg="1" rev="0" advAuto="0" spid="240" grpId="36"/>
      <p:bldP build="whole" bldLvl="1" animBg="1" rev="0" advAuto="0" spid="200" grpId="2"/>
      <p:bldP build="whole" bldLvl="1" animBg="1" rev="0" advAuto="0" spid="220" grpId="29"/>
      <p:bldP build="whole" bldLvl="1" animBg="1" rev="0" advAuto="0" spid="211" grpId="8"/>
      <p:bldP build="whole" bldLvl="1" animBg="1" rev="0" advAuto="0" spid="232" grpId="32"/>
      <p:bldP build="whole" bldLvl="1" animBg="1" rev="0" advAuto="0" spid="239" grpId="34"/>
      <p:bldP build="whole" bldLvl="1" animBg="1" rev="0" advAuto="0" spid="235" grpId="33"/>
      <p:bldP build="whole" bldLvl="1" animBg="1" rev="0" advAuto="0" spid="238" grpId="28"/>
      <p:bldP build="whole" bldLvl="1" animBg="1" rev="0" advAuto="0" spid="193" grpId="9"/>
      <p:bldP build="whole" bldLvl="1" animBg="1" rev="0" advAuto="0" spid="218" grpId="26"/>
      <p:bldP build="whole" bldLvl="1" animBg="1" rev="0" advAuto="0" spid="205" grpId="6"/>
      <p:bldP build="whole" bldLvl="1" animBg="1" rev="0" advAuto="0" spid="219" grpId="30"/>
      <p:bldP build="whole" bldLvl="1" animBg="1" rev="0" advAuto="0" spid="221" grpId="16"/>
      <p:bldP build="whole" bldLvl="1" animBg="1" rev="0" advAuto="0" spid="215" grpId="25"/>
      <p:bldP build="whole" bldLvl="1" animBg="1" rev="0" advAuto="0" spid="224" grpId="18"/>
      <p:bldP build="whole" bldLvl="1" animBg="1" rev="0" advAuto="0" spid="214" grpId="22"/>
      <p:bldP build="whole" bldLvl="1" animBg="1" rev="0" advAuto="0" spid="228" grpId="19"/>
      <p:bldP build="whole" bldLvl="1" animBg="1" rev="0" advAuto="0" spid="225" grpId="24"/>
      <p:bldP build="whole" bldLvl="1" animBg="1" rev="0" advAuto="0" spid="203" grpId="5"/>
      <p:bldP build="whole" bldLvl="1" animBg="1" rev="0" advAuto="0" spid="204" grpId="7"/>
      <p:bldP build="whole" bldLvl="1" animBg="1" rev="0" advAuto="0" spid="241" grpId="35"/>
      <p:bldP build="whole" bldLvl="1" animBg="1" rev="0" advAuto="0" spid="196" grpId="3"/>
      <p:bldP build="whole" bldLvl="1" animBg="1" rev="0" advAuto="0" spid="206" grpId="11"/>
      <p:bldP build="whole" bldLvl="1" animBg="1" rev="0" advAuto="0" spid="217" grpId="27"/>
      <p:bldP build="whole" bldLvl="1" animBg="1" rev="0" advAuto="0" spid="195" grpId="4"/>
      <p:bldP build="whole" bldLvl="1" animBg="1" rev="0" advAuto="0" spid="207" grpId="14"/>
      <p:bldP build="whole" bldLvl="1" animBg="1" rev="0" advAuto="0" spid="212" grpId="13"/>
      <p:bldP build="whole" bldLvl="1" animBg="1" rev="0" advAuto="0" spid="213" grpId="17"/>
      <p:bldP build="whole" bldLvl="1" animBg="1" rev="0" advAuto="0" spid="231" grpId="31"/>
      <p:bldP build="whole" bldLvl="1" animBg="1" rev="0" advAuto="0" spid="242" grpId="37"/>
      <p:bldP build="whole" bldLvl="1" animBg="1" rev="0" advAuto="0" spid="208" grpId="10"/>
      <p:bldP build="whole" bldLvl="1" animBg="1" rev="0" advAuto="0" spid="216" grpId="23"/>
      <p:bldP build="whole" bldLvl="1" animBg="1" rev="0" advAuto="0" spid="227" grpId="20"/>
      <p:bldP build="whole" bldLvl="1" animBg="1" rev="0" advAuto="0" spid="223" grpId="1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innodb - redo - 重做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innodb - redo - 重做</a:t>
            </a:r>
          </a:p>
        </p:txBody>
      </p:sp>
      <p:sp>
        <p:nvSpPr>
          <p:cNvPr id="245" name="无论事务 提交/回滚/宕机，每一条执行的SQL均记录到redo log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t>无论事务 提交/回滚/宕机，每一条执行的SQL均记录到redo log。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恢复时，只需遍历redo log，收集每个事务关联的redo/undo记录，并重放所有redo记录用于恢复data。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若能找到事务的commit/rollback日志，说明事务正常结束，无需回滚。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若未能找到事务的commit/rollback日志，说明事务意外中止，反向重放所有undo记录令数据回到修改前的状态。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redo+undo log持续追加，宕机恢复花费时间长，可以借助checkpoint手段避免：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一个事务（trx）内的SQL关联到同1个LSN标识，LSN标识递增。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一个事务影响多个脏页，取当前最老的脏页的最早LSN作为checkpoint，确保所有拥有LSN&lt;checkpoint的脏页刷出磁盘。</a:t>
            </a:r>
          </a:p>
          <a:p>
            <a:pPr lvl="1" marL="533400" indent="-266700" defTabSz="350520">
              <a:spcBef>
                <a:spcPts val="2500"/>
              </a:spcBef>
              <a:defRPr sz="1920"/>
            </a:pPr>
            <a:r>
              <a:t>最终将checkpoint写到redo log头部保存，下次宕机可以跳过redo log中LSN&lt;checkpoint的log。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master-sla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master-slave</a:t>
            </a:r>
          </a:p>
        </p:txBody>
      </p:sp>
      <p:sp>
        <p:nvSpPr>
          <p:cNvPr id="248" name="binlo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binlog</a:t>
            </a:r>
          </a:p>
          <a:p>
            <a:pPr/>
            <a:r>
              <a:t>gtid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master-slave - 架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master-slave - 架构</a:t>
            </a:r>
          </a:p>
        </p:txBody>
      </p:sp>
      <p:pic>
        <p:nvPicPr>
          <p:cNvPr id="25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6215" y="2698750"/>
            <a:ext cx="10492370" cy="5010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master-slave - GT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master-slave - GTID</a:t>
            </a:r>
          </a:p>
        </p:txBody>
      </p:sp>
      <p:sp>
        <p:nvSpPr>
          <p:cNvPr id="254" name="GTID在master-slave集群中唯一标识1个事务：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GTID在master-slave集群中唯一标识1个事务：</a:t>
            </a:r>
          </a:p>
          <a:p>
            <a:pPr lvl="1"/>
            <a:r>
              <a:t>GTID = UUID(server_id):transaction_id。</a:t>
            </a:r>
          </a:p>
          <a:p>
            <a:pPr lvl="1"/>
            <a:r>
              <a:t>集群中每个mysqld的server_id各不相同。</a:t>
            </a:r>
          </a:p>
          <a:p>
            <a:pPr lvl="1"/>
            <a:r>
              <a:t>每个mysqld内部transaction_id是自增整形。</a:t>
            </a:r>
          </a:p>
          <a:p>
            <a:pPr/>
            <a:r>
              <a:t>GTID是引擎（例如：innodb）无关的。</a:t>
            </a:r>
          </a:p>
          <a:p>
            <a:pPr/>
            <a:r>
              <a:t>GTID是master与slave进行数据同步的唯一标识。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